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1"/>
  </p:notesMasterIdLst>
  <p:sldIdLst>
    <p:sldId id="256" r:id="rId2"/>
    <p:sldId id="272" r:id="rId3"/>
    <p:sldId id="280" r:id="rId4"/>
    <p:sldId id="307" r:id="rId5"/>
    <p:sldId id="282" r:id="rId6"/>
    <p:sldId id="328" r:id="rId7"/>
    <p:sldId id="259" r:id="rId8"/>
    <p:sldId id="260" r:id="rId9"/>
    <p:sldId id="329" r:id="rId10"/>
    <p:sldId id="309" r:id="rId11"/>
    <p:sldId id="286" r:id="rId12"/>
    <p:sldId id="310" r:id="rId13"/>
    <p:sldId id="311" r:id="rId14"/>
    <p:sldId id="312" r:id="rId15"/>
    <p:sldId id="289" r:id="rId16"/>
    <p:sldId id="321" r:id="rId17"/>
    <p:sldId id="331" r:id="rId18"/>
    <p:sldId id="330" r:id="rId19"/>
    <p:sldId id="323" r:id="rId20"/>
    <p:sldId id="313" r:id="rId21"/>
    <p:sldId id="333" r:id="rId22"/>
    <p:sldId id="293" r:id="rId23"/>
    <p:sldId id="315" r:id="rId24"/>
    <p:sldId id="332" r:id="rId25"/>
    <p:sldId id="317" r:id="rId26"/>
    <p:sldId id="318" r:id="rId27"/>
    <p:sldId id="335" r:id="rId28"/>
    <p:sldId id="324" r:id="rId29"/>
    <p:sldId id="325" r:id="rId30"/>
    <p:sldId id="338" r:id="rId31"/>
    <p:sldId id="295" r:id="rId32"/>
    <p:sldId id="339" r:id="rId33"/>
    <p:sldId id="340" r:id="rId34"/>
    <p:sldId id="347" r:id="rId35"/>
    <p:sldId id="288" r:id="rId36"/>
    <p:sldId id="341" r:id="rId37"/>
    <p:sldId id="342" r:id="rId38"/>
    <p:sldId id="343" r:id="rId39"/>
    <p:sldId id="344" r:id="rId40"/>
    <p:sldId id="345" r:id="rId41"/>
    <p:sldId id="346" r:id="rId42"/>
    <p:sldId id="298" r:id="rId43"/>
    <p:sldId id="356" r:id="rId44"/>
    <p:sldId id="348" r:id="rId45"/>
    <p:sldId id="349" r:id="rId46"/>
    <p:sldId id="350" r:id="rId47"/>
    <p:sldId id="351" r:id="rId48"/>
    <p:sldId id="300" r:id="rId49"/>
    <p:sldId id="352" r:id="rId50"/>
    <p:sldId id="353" r:id="rId51"/>
    <p:sldId id="357" r:id="rId52"/>
    <p:sldId id="358" r:id="rId53"/>
    <p:sldId id="355" r:id="rId54"/>
    <p:sldId id="361" r:id="rId55"/>
    <p:sldId id="359" r:id="rId56"/>
    <p:sldId id="360" r:id="rId57"/>
    <p:sldId id="336" r:id="rId58"/>
    <p:sldId id="337" r:id="rId59"/>
    <p:sldId id="27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B8555E51-0D00-4F4E-892C-1B7B4DA313E2}">
          <p14:sldIdLst>
            <p14:sldId id="256"/>
            <p14:sldId id="272"/>
            <p14:sldId id="280"/>
            <p14:sldId id="307"/>
            <p14:sldId id="282"/>
            <p14:sldId id="328"/>
            <p14:sldId id="259"/>
            <p14:sldId id="260"/>
            <p14:sldId id="329"/>
            <p14:sldId id="309"/>
            <p14:sldId id="286"/>
            <p14:sldId id="310"/>
            <p14:sldId id="311"/>
            <p14:sldId id="312"/>
            <p14:sldId id="289"/>
            <p14:sldId id="321"/>
            <p14:sldId id="331"/>
            <p14:sldId id="330"/>
            <p14:sldId id="323"/>
            <p14:sldId id="313"/>
            <p14:sldId id="333"/>
            <p14:sldId id="293"/>
            <p14:sldId id="315"/>
            <p14:sldId id="332"/>
            <p14:sldId id="317"/>
            <p14:sldId id="318"/>
            <p14:sldId id="335"/>
            <p14:sldId id="324"/>
            <p14:sldId id="325"/>
            <p14:sldId id="338"/>
            <p14:sldId id="295"/>
            <p14:sldId id="339"/>
            <p14:sldId id="340"/>
            <p14:sldId id="347"/>
            <p14:sldId id="288"/>
            <p14:sldId id="341"/>
            <p14:sldId id="342"/>
            <p14:sldId id="343"/>
            <p14:sldId id="344"/>
            <p14:sldId id="345"/>
            <p14:sldId id="346"/>
            <p14:sldId id="298"/>
            <p14:sldId id="356"/>
            <p14:sldId id="348"/>
            <p14:sldId id="349"/>
            <p14:sldId id="350"/>
            <p14:sldId id="351"/>
            <p14:sldId id="300"/>
            <p14:sldId id="352"/>
            <p14:sldId id="353"/>
            <p14:sldId id="357"/>
            <p14:sldId id="358"/>
            <p14:sldId id="355"/>
          </p14:sldIdLst>
        </p14:section>
        <p14:section name="Additional slides" id="{A04FAAA7-1481-4D31-A97D-20707328EE04}">
          <p14:sldIdLst>
            <p14:sldId id="361"/>
            <p14:sldId id="359"/>
            <p14:sldId id="360"/>
            <p14:sldId id="336"/>
            <p14:sldId id="33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60" autoAdjust="0"/>
    <p:restoredTop sz="88878" autoAdjust="0"/>
  </p:normalViewPr>
  <p:slideViewPr>
    <p:cSldViewPr snapToGrid="0">
      <p:cViewPr>
        <p:scale>
          <a:sx n="66" d="100"/>
          <a:sy n="66" d="100"/>
        </p:scale>
        <p:origin x="1098" y="12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8EFCF-D1AB-43AB-915E-A5349EF40EFC}" type="datetimeFigureOut">
              <a:rPr lang="en-GB" smtClean="0"/>
              <a:t>16/09/2015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3B919-C4BB-4891-B6AE-B38D41DCD1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5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 smtClean="0"/>
              <a:t>Fitting rigid/deformable hand mesh</a:t>
            </a:r>
            <a:r>
              <a:rPr lang="en-GB" baseline="0" dirty="0" smtClean="0"/>
              <a:t> to </a:t>
            </a:r>
            <a:r>
              <a:rPr lang="en-GB" dirty="0" smtClean="0"/>
              <a:t>3D data</a:t>
            </a:r>
          </a:p>
          <a:p>
            <a:pPr marL="228600" indent="-228600">
              <a:buAutoNum type="arabicParenR"/>
            </a:pPr>
            <a:r>
              <a:rPr lang="en-GB" dirty="0" err="1" smtClean="0"/>
              <a:t>Deblurring</a:t>
            </a:r>
            <a:r>
              <a:rPr lang="en-GB" dirty="0" smtClean="0"/>
              <a:t> image – learning GMM prior</a:t>
            </a:r>
          </a:p>
          <a:p>
            <a:pPr marL="228600" indent="-228600">
              <a:buAutoNum type="arabicParenR"/>
            </a:pPr>
            <a:r>
              <a:rPr lang="en-GB" dirty="0" smtClean="0"/>
              <a:t>3D reconstruction</a:t>
            </a:r>
            <a:r>
              <a:rPr lang="en-GB" baseline="0" dirty="0" smtClean="0"/>
              <a:t> – doing bundle adjustment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45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62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Describe failed ones and “taking too long” ones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847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Individual rows -&gt; compute separately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20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7288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transform all vertices first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803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 smtClean="0"/>
              <a:t>manual – </a:t>
            </a:r>
            <a:r>
              <a:rPr lang="en-GB" baseline="0" dirty="0" err="1" smtClean="0"/>
              <a:t>adv</a:t>
            </a:r>
            <a:r>
              <a:rPr lang="en-GB" baseline="0" dirty="0" smtClean="0"/>
              <a:t>: exact, optimized-dependent on programmer; dis: error-prone, human effort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224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adv</a:t>
            </a:r>
            <a:r>
              <a:rPr lang="en-GB" dirty="0" smtClean="0"/>
              <a:t>: can be very fast</a:t>
            </a:r>
          </a:p>
          <a:p>
            <a:r>
              <a:rPr lang="en-GB" dirty="0" smtClean="0"/>
              <a:t>dis: unable to handle big problems</a:t>
            </a:r>
            <a:r>
              <a:rPr lang="en-GB" baseline="0" dirty="0" smtClean="0"/>
              <a:t> – compilation crash, only fixed loop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274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forward mode.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682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548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Cholesky</a:t>
            </a:r>
            <a:r>
              <a:rPr lang="en-GB" dirty="0" smtClean="0"/>
              <a:t> decomposition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68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Cholesky</a:t>
            </a:r>
            <a:r>
              <a:rPr lang="en-GB" dirty="0" smtClean="0"/>
              <a:t> decomposition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798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mupad</a:t>
            </a:r>
            <a:r>
              <a:rPr lang="en-GB" baseline="0" dirty="0" smtClean="0"/>
              <a:t> not as optimized as possible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104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 the times including gradient and function value!!!!!!!!!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3B919-C4BB-4891-B6AE-B38D41DCD1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1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91440" indent="-91440">
              <a:buFont typeface="Arial" panose="020B0604020202020204" pitchFamily="34" charset="0"/>
              <a:buChar char="•"/>
              <a:defRPr sz="28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60301" y="259308"/>
            <a:ext cx="10058400" cy="70968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255593"/>
            <a:ext cx="4937760" cy="46135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55594"/>
            <a:ext cx="4937760" cy="46135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9135" y="197693"/>
            <a:ext cx="10058400" cy="78792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8126" y="1243380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8126" y="1980000"/>
            <a:ext cx="4939200" cy="40990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4723" y="1243379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4723" y="1979662"/>
            <a:ext cx="4937760" cy="409902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 userDrawn="1"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8364" y="286604"/>
            <a:ext cx="10937316" cy="7096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41946"/>
            <a:ext cx="10058400" cy="4627148"/>
          </a:xfrm>
          <a:prstGeom prst="rect">
            <a:avLst/>
          </a:prstGeom>
          <a:noFill/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 Click </a:t>
            </a:r>
            <a:r>
              <a:rPr lang="en-US" dirty="0" smtClean="0"/>
              <a:t>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9/16/2015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47371" y="996288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4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Automatic Differentiation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Filip Srajer</a:t>
            </a:r>
            <a:endParaRPr lang="en-GB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097280" y="4455621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dirty="0" smtClean="0"/>
              <a:t>Zuzana Kukelova</a:t>
            </a:r>
          </a:p>
          <a:p>
            <a:pPr algn="r"/>
            <a:r>
              <a:rPr lang="en-GB" dirty="0"/>
              <a:t>Andrew </a:t>
            </a:r>
            <a:r>
              <a:rPr lang="en-GB" dirty="0" smtClean="0"/>
              <a:t>Fitzgibbon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1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Tested Tools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8338974"/>
              </p:ext>
            </p:extLst>
          </p:nvPr>
        </p:nvGraphicFramePr>
        <p:xfrm>
          <a:off x="2072640" y="1189466"/>
          <a:ext cx="8046720" cy="49723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/>
                <a:gridCol w="2011680"/>
                <a:gridCol w="2011680"/>
                <a:gridCol w="2011680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Approach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Mode</a:t>
                      </a:r>
                      <a:endParaRPr lang="en-GB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Adept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ADIC2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ADOL-C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Ceres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clad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aseline="0" dirty="0" smtClean="0"/>
                        <a:t>ST via compiler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C/Fortran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Tapenade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F#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DiffSharp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/>
                        <a:t>ADiGator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ST via 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/>
                        <a:t>ADiMat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r>
                        <a:rPr lang="en-GB" sz="1600" baseline="0" dirty="0" smtClean="0"/>
                        <a:t> with help of ST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/>
                        <a:t>MuPAD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Symbolic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Julia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ForwardDiff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Python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Autograd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Python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Theano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Symbolic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008" y="318280"/>
            <a:ext cx="532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OO – operator overloading, ST – source transformation</a:t>
            </a:r>
          </a:p>
          <a:p>
            <a:r>
              <a:rPr lang="en-GB" dirty="0" smtClean="0"/>
              <a:t>F – forward, R – reverse</a:t>
            </a:r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072640" y="2098963"/>
            <a:ext cx="80460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072640" y="3165763"/>
            <a:ext cx="80460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72640" y="4222172"/>
            <a:ext cx="80460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95640" y="1920881"/>
            <a:ext cx="4023000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compilation </a:t>
            </a:r>
            <a:r>
              <a:rPr lang="en-GB" dirty="0" smtClean="0"/>
              <a:t>issues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095640" y="2987678"/>
            <a:ext cx="4023000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 arrays</a:t>
            </a:r>
            <a:endParaRPr lang="en-GB" dirty="0"/>
          </a:p>
        </p:txBody>
      </p:sp>
      <p:sp>
        <p:nvSpPr>
          <p:cNvPr id="18" name="Rectangle 17"/>
          <p:cNvSpPr/>
          <p:nvPr/>
        </p:nvSpPr>
        <p:spPr>
          <a:xfrm>
            <a:off x="6095640" y="4045527"/>
            <a:ext cx="4023000" cy="353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syntactically incorrect output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439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 Gaussian Mixture Model Fitting</a:t>
            </a:r>
          </a:p>
          <a:p>
            <a:r>
              <a:rPr lang="en-GB" dirty="0"/>
              <a:t> </a:t>
            </a:r>
            <a:r>
              <a:rPr lang="en-GB" dirty="0" smtClean="0"/>
              <a:t>Bundle Adjustment</a:t>
            </a:r>
          </a:p>
          <a:p>
            <a:r>
              <a:rPr lang="en-GB" dirty="0"/>
              <a:t> </a:t>
            </a:r>
            <a:r>
              <a:rPr lang="en-GB" dirty="0" smtClean="0"/>
              <a:t>Hand tracking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95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Gaussian </a:t>
            </a:r>
            <a:r>
              <a:rPr lang="en-GB" dirty="0" smtClean="0"/>
              <a:t>Distribution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562245" y="1246276"/>
                <a:ext cx="7067511" cy="14112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" sz="2400" i="1"/>
                        </m:ctrlPr>
                      </m:fPr>
                      <m:num>
                        <m:r>
                          <a:rPr lang="" sz="2400"/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" sz="2400" i="1"/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" sz="2400" i="1"/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" sz="2400"/>
                                  <m:t>det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" sz="2400" i="1"/>
                                    </m:ctrlPr>
                                  </m:dPr>
                                  <m:e>
                                    <m:r>
                                      <a:rPr lang="" sz="2400"/>
                                      <m:t>2</m:t>
                                    </m:r>
                                    <m:r>
                                      <a:rPr lang="" sz="2400"/>
                                      <m:t>𝜋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" sz="2400"/>
                                      <m:t>Σ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den>
                    </m:f>
                    <m:func>
                      <m:funcPr>
                        <m:ctrlPr>
                          <a:rPr lang="" sz="2400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" sz="2400"/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" sz="2400" i="1"/>
                            </m:ctrlPr>
                          </m:dPr>
                          <m:e>
                            <m:r>
                              <a:rPr lang="" sz="2400"/>
                              <m:t>−</m:t>
                            </m:r>
                            <m:f>
                              <m:fPr>
                                <m:ctrlPr>
                                  <a:rPr lang="" sz="2400" i="1"/>
                                </m:ctrlPr>
                              </m:fPr>
                              <m:num>
                                <m:r>
                                  <a:rPr lang="" sz="2400"/>
                                  <m:t>1</m:t>
                                </m:r>
                              </m:num>
                              <m:den>
                                <m:r>
                                  <a:rPr lang="" sz="2400"/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" sz="2400" i="1"/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" sz="2400" i="1"/>
                                    </m:ctrlPr>
                                  </m:dPr>
                                  <m:e>
                                    <m:r>
                                      <a:rPr lang="" sz="2400" b="1" i="1"/>
                                      <m:t>𝒙</m:t>
                                    </m:r>
                                    <m:r>
                                      <a:rPr lang="" sz="2400"/>
                                      <m:t>−</m:t>
                                    </m:r>
                                    <m:r>
                                      <a:rPr lang="" sz="2400" b="1" i="1"/>
                                      <m:t>𝝁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" sz="2400"/>
                                  <m:t>⊤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" sz="2400" i="1"/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" sz="2400"/>
                                  <m:t>Σ</m:t>
                                </m:r>
                              </m:e>
                              <m:sup>
                                <m:r>
                                  <a:rPr lang="" sz="2400"/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" sz="2400" i="1"/>
                                </m:ctrlPr>
                              </m:dPr>
                              <m:e>
                                <m:r>
                                  <a:rPr lang="" sz="2400" b="1" i="1"/>
                                  <m:t>𝒙</m:t>
                                </m:r>
                                <m:r>
                                  <a:rPr lang="" sz="2400"/>
                                  <m:t>−</m:t>
                                </m:r>
                                <m:r>
                                  <a:rPr lang="" sz="2400" b="1" i="1"/>
                                  <m:t>𝝁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GB" sz="2400" dirty="0" smtClean="0"/>
                  <a:t>, </a:t>
                </a:r>
              </a:p>
              <a:p>
                <a:pPr algn="ctr"/>
                <a:endParaRPr lang="en-GB" sz="2400" dirty="0" smtClean="0"/>
              </a:p>
              <a:p>
                <a:pPr algn="ctr"/>
                <a:r>
                  <a:rPr lang="en-GB" sz="2400" dirty="0" err="1" smtClean="0"/>
                  <a:t>s.t.</a:t>
                </a:r>
                <a:r>
                  <a:rPr lang="en-GB" sz="24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GB" sz="2400" dirty="0" smtClean="0"/>
                  <a:t> is positive-</a:t>
                </a:r>
                <a:r>
                  <a:rPr lang="en-GB" sz="2400" dirty="0"/>
                  <a:t>s</a:t>
                </a:r>
                <a:r>
                  <a:rPr lang="en-GB" sz="2400" dirty="0" smtClean="0"/>
                  <a:t>emidefinite </a:t>
                </a:r>
                <a:endParaRPr lang="en-GB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245" y="1246276"/>
                <a:ext cx="7067511" cy="1411284"/>
              </a:xfrm>
              <a:prstGeom prst="rect">
                <a:avLst/>
              </a:prstGeom>
              <a:blipFill rotWithShape="0">
                <a:blip r:embed="rId3"/>
                <a:stretch>
                  <a:fillRect r="-1466" b="-120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207002" y="3211891"/>
                <a:ext cx="7777997" cy="14135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GB" sz="2400" dirty="0" smtClean="0"/>
                  <a:t>, where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func>
                                <m:func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</m:mr>
                          <m:m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dirty="0" smtClean="0"/>
                  <a:t> </a:t>
                </a:r>
                <a:endParaRPr lang="en-GB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002" y="3211891"/>
                <a:ext cx="7777997" cy="14135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133730" y="5020995"/>
                <a:ext cx="8849602" cy="888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2400" i="0" smtClean="0">
                          <a:latin typeface="Cambria Math" panose="02040503050406030204" pitchFamily="18" charset="0"/>
                        </a:rPr>
                        <m:t>det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))</m:t>
                      </m:r>
                      <m:f>
                        <m:fPr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unc>
                                <m:func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rad>
                        </m:den>
                      </m:f>
                      <m:func>
                        <m:funcPr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" sz="240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lit/>
                                </m:rPr>
                                <a:rPr lang="en-GB" sz="2400" i="1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lit/>
                                </m:rP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lit/>
                                    </m:rP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30" y="5020995"/>
                <a:ext cx="8849602" cy="88864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523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Gaussian Mixture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127764" y="1413165"/>
                <a:ext cx="5212709" cy="17919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dirty="0" smtClean="0"/>
              </a:p>
              <a:p>
                <a:pPr algn="ctr"/>
                <a:endParaRPr lang="en-GB" sz="2400" dirty="0"/>
              </a:p>
              <a:p>
                <a:pPr algn="ctr"/>
                <a:r>
                  <a:rPr lang="en-GB" sz="2400" dirty="0" err="1" smtClean="0"/>
                  <a:t>s.t.</a:t>
                </a:r>
                <a:r>
                  <a:rPr lang="en-GB" sz="2400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764" y="1413165"/>
                <a:ext cx="5212709" cy="1791965"/>
              </a:xfrm>
              <a:prstGeom prst="rect">
                <a:avLst/>
              </a:prstGeom>
              <a:blipFill rotWithShape="0">
                <a:blip r:embed="rId3"/>
                <a:stretch>
                  <a:fillRect b="-5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321872" y="3528780"/>
                <a:ext cx="2874505" cy="8449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GB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872" y="3528780"/>
                <a:ext cx="2874505" cy="8449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60751" y="4641275"/>
                <a:ext cx="7670498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𝜶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𝝁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𝒍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func>
                            <m:func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400" dirty="0" smtClean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751" y="4641275"/>
                <a:ext cx="7670498" cy="10384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23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GMM Log-likelihood with Prior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02945" y="2659440"/>
                <a:ext cx="11680249" cy="1308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grow m:val="on"/>
                          <m:ctrlPr>
                            <a:rPr lang="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" sz="2400">
                              <a:latin typeface="Cambria Math" panose="02040503050406030204" pitchFamily="18" charset="0"/>
                            </a:rPr>
                            <m:t>logsumexp</m:t>
                          </m:r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GB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" sz="2400" smtClean="0">
                                          <a:latin typeface="Cambria Math" panose="02040503050406030204" pitchFamily="18" charset="0"/>
                                        </a:rPr>
                                        <m:t>sum</m:t>
                                      </m:r>
                                      <m:d>
                                        <m:dPr>
                                          <m:ctrlPr>
                                            <a:rPr lang="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" sz="2400"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  <m:sub>
                                              <m:r>
                                                <a:rPr lang="" sz="240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" sz="24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" sz="240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sSup>
                                        <m:sSupPr>
                                          <m:ctrlPr>
                                            <a:rPr lang="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400">
                                                  <a:latin typeface="Cambria Math" panose="02040503050406030204" pitchFamily="18" charset="0"/>
                                                </a:rPr>
                                                <m:t>Q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𝒒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GB" sz="2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k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" sz="2400">
                                                      <a:latin typeface="Cambria Math" panose="02040503050406030204" pitchFamily="18" charset="0"/>
                                                    </a:rPr>
                                                    <m:t>,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400" b="1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𝒍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" sz="2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d>
                                                <m:dPr>
                                                  <m:ctrlPr>
                                                    <a:rPr lang="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" sz="2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𝒙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" sz="2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" sz="240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" sz="2400" b="1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𝝁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" sz="24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" sz="240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" sz="240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</m:sSubSup>
                            </m:e>
                          </m:d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" sz="2400">
                              <a:latin typeface="Cambria Math" panose="02040503050406030204" pitchFamily="18" charset="0"/>
                            </a:rPr>
                            <m:t>logsumexp</m:t>
                          </m:r>
                          <m:d>
                            <m:d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945" y="2659440"/>
                <a:ext cx="11680249" cy="13088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221463" y="1325767"/>
                <a:ext cx="5643212" cy="1038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endChr m:val="|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</m:d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GB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𝜶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1" i="1"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463" y="1325767"/>
                <a:ext cx="5643212" cy="103848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727995" y="4285088"/>
                <a:ext cx="6630148" cy="1045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" sz="2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" sz="2400" i="1"/>
                          </m:ctrlPr>
                        </m:naryPr>
                        <m:sub>
                          <m:r>
                            <a:rPr lang="" sz="2400"/>
                            <m:t>𝑘</m:t>
                          </m:r>
                          <m:r>
                            <a:rPr lang="" sz="2400"/>
                            <m:t>=1</m:t>
                          </m:r>
                        </m:sub>
                        <m:sup>
                          <m:r>
                            <a:rPr lang="" sz="2400"/>
                            <m:t>𝐾</m:t>
                          </m:r>
                        </m:sup>
                        <m:e>
                          <m:d>
                            <m:dPr>
                              <m:ctrlPr>
                                <a:rPr lang="" sz="2400" i="1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" sz="2400" i="1"/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" sz="2400" i="1"/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" sz="2400" i="1"/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" sz="2400"/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" sz="2400" i="1"/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" sz="2400" i="1"/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" sz="2400"/>
                                                    <m:t>𝒒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" sz="2400"/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" sz="2400"/>
                                    <m:t>2</m:t>
                                  </m:r>
                                </m:sup>
                              </m:sSup>
                              <m:r>
                                <a:rPr lang="" sz="2400"/>
                                <m:t>+</m:t>
                              </m:r>
                              <m:sSup>
                                <m:sSupPr>
                                  <m:ctrlPr>
                                    <a:rPr lang="" sz="2400" i="1"/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" sz="2400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" sz="2400" i="1"/>
                                          </m:ctrlPr>
                                        </m:sSubPr>
                                        <m:e>
                                          <m:r>
                                            <a:rPr lang="" sz="2400"/>
                                            <m:t>𝒍</m:t>
                                          </m:r>
                                        </m:e>
                                        <m:sub>
                                          <m:r>
                                            <a:rPr lang="" sz="2400"/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" sz="2400"/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" sz="2400"/>
                            <m:t>−</m:t>
                          </m:r>
                          <m:r>
                            <a:rPr lang="" sz="2400"/>
                            <m:t>𝑚</m:t>
                          </m:r>
                          <m:r>
                            <a:rPr lang="" sz="2400" i="1"/>
                            <m:t> </m:t>
                          </m:r>
                          <m:r>
                            <m:rPr>
                              <m:sty m:val="p"/>
                            </m:rPr>
                            <a:rPr lang="" sz="2400"/>
                            <m:t>sum</m:t>
                          </m:r>
                          <m:d>
                            <m:dPr>
                              <m:ctrlPr>
                                <a:rPr lang="" sz="2400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" sz="2400" i="1"/>
                                  </m:ctrlPr>
                                </m:sSubPr>
                                <m:e>
                                  <m:r>
                                    <a:rPr lang="" sz="2400"/>
                                    <m:t>𝒒</m:t>
                                  </m:r>
                                </m:e>
                                <m:sub>
                                  <m:r>
                                    <a:rPr lang="" sz="2400"/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" sz="2400"/>
                            <m:t>−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995" y="4285088"/>
                <a:ext cx="6630148" cy="104567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530831" y="5416754"/>
                <a:ext cx="5352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smtClean="0"/>
                  <a:t>hyperparameters: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" sz="240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≥−1</m:t>
                    </m:r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831" y="5416754"/>
                <a:ext cx="5352363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1708"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00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Size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7507" y="1241946"/>
                <a:ext cx="10058400" cy="4627148"/>
              </a:xfrm>
            </p:spPr>
            <p:txBody>
              <a:bodyPr/>
              <a:lstStyle/>
              <a:p>
                <a:r>
                  <a:rPr lang="en-GB" dirty="0" smtClean="0"/>
                  <a:t> </a:t>
                </a:r>
                <a:r>
                  <a:rPr lang="en-GB" sz="2400" dirty="0" smtClean="0"/>
                  <a:t>Sample from a grid</a:t>
                </a:r>
              </a:p>
              <a:p>
                <a:r>
                  <a:rPr lang="en-GB" sz="2400" dirty="0"/>
                  <a:t> U</a:t>
                </a:r>
                <a:r>
                  <a:rPr lang="en-GB" sz="2400" dirty="0" smtClean="0"/>
                  <a:t>p to dimension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=64</m:t>
                    </m:r>
                  </m:oMath>
                </a14:m>
                <a:endParaRPr lang="en-GB" sz="2400" dirty="0" smtClean="0"/>
              </a:p>
              <a:p>
                <a:r>
                  <a:rPr lang="en-GB" sz="2400" dirty="0"/>
                  <a:t> U</a:t>
                </a:r>
                <a:r>
                  <a:rPr lang="en-GB" sz="2400" dirty="0" smtClean="0"/>
                  <a:t>p to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=200</m:t>
                    </m:r>
                  </m:oMath>
                </a14:m>
                <a:r>
                  <a:rPr lang="en-GB" sz="2400" dirty="0" smtClean="0"/>
                  <a:t> components</a:t>
                </a:r>
              </a:p>
              <a:p>
                <a:r>
                  <a:rPr lang="en-GB" sz="2400" dirty="0"/>
                  <a:t> </a:t>
                </a:r>
                <a:r>
                  <a:rPr lang="en-GB" sz="2400" dirty="0" smtClean="0"/>
                  <a:t>[</a:t>
                </a:r>
                <a:r>
                  <a:rPr lang="en-GB" sz="2400" dirty="0"/>
                  <a:t>Zoran &amp; Weiss, ICCV 11]</a:t>
                </a:r>
                <a:endParaRPr lang="en-GB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7507" y="1241946"/>
                <a:ext cx="10058400" cy="4627148"/>
              </a:xfrm>
              <a:blipFill rotWithShape="0">
                <a:blip r:embed="rId2"/>
                <a:stretch>
                  <a:fillRect l="-2000" t="-19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081" y="1169210"/>
            <a:ext cx="6310745" cy="497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49040" y="550718"/>
            <a:ext cx="7057505" cy="549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753325" y="2436926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python</a:t>
            </a:r>
            <a:endParaRPr lang="en-GB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753324" y="326863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Theano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56627" y="3831215"/>
            <a:ext cx="794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MATLAB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753875" y="428756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Julia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756627" y="4666962"/>
            <a:ext cx="137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F#, Julia (vector)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749040" y="4837423"/>
            <a:ext cx="1971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Theano</a:t>
            </a:r>
            <a:r>
              <a:rPr lang="en-GB" sz="1400" dirty="0" smtClean="0"/>
              <a:t> </a:t>
            </a:r>
            <a:r>
              <a:rPr lang="en-GB" sz="1400" dirty="0"/>
              <a:t>(vector</a:t>
            </a:r>
            <a:r>
              <a:rPr lang="en-GB" sz="1400" dirty="0" smtClean="0"/>
              <a:t>), </a:t>
            </a:r>
            <a:r>
              <a:rPr lang="en-GB" sz="1400" dirty="0" err="1" smtClean="0"/>
              <a:t>MuPAD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756627" y="5117522"/>
            <a:ext cx="1404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MATLAB (vector)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49040" y="5306495"/>
            <a:ext cx="2645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C, C++ (clean, Eigen, Eigen vector)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9568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Vector Version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Standard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863" y="1980000"/>
            <a:ext cx="4939200" cy="4099020"/>
          </a:xfrm>
        </p:spPr>
        <p:txBody>
          <a:bodyPr>
            <a:no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ysum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0;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ix=1:N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y = zeros(1,K);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ik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=1:K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y(ik) = </a:t>
            </a:r>
            <a:r>
              <a:rPr lang="nl-N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Q{ik}*(</a:t>
            </a:r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x(:,ix) - means(:,ik));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ysum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ysum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+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do_something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60000"/>
              </a:lnSpc>
              <a:buNone/>
            </a:pPr>
            <a:endParaRPr lang="en-GB" sz="1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Vector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6368241" y="1979662"/>
            <a:ext cx="5518959" cy="4099020"/>
          </a:xfrm>
        </p:spPr>
        <p:txBody>
          <a:bodyPr>
            <a:normAutofit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y = zeros(K,N);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ik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=1:K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y(ik,:) = </a:t>
            </a:r>
            <a:r>
              <a:rPr lang="nl-NL" sz="14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Q{ik}*(</a:t>
            </a:r>
            <a:r>
              <a:rPr lang="nl-NL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 - repmat(means(:,ik),1,N));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ysum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en-GB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do_something</a:t>
            </a:r>
            <a:r>
              <a:rPr lang="en-GB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(y);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sz="14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3633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49040" y="550718"/>
            <a:ext cx="7057505" cy="5496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753325" y="2436926"/>
            <a:ext cx="705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python</a:t>
            </a:r>
            <a:endParaRPr lang="en-GB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753324" y="3268633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Theano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756627" y="3831215"/>
            <a:ext cx="794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MATLAB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753875" y="428756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Julia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756627" y="4666962"/>
            <a:ext cx="1373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F#, Julia (vector)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749040" y="4837423"/>
            <a:ext cx="1971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Theano</a:t>
            </a:r>
            <a:r>
              <a:rPr lang="en-GB" sz="1400" dirty="0" smtClean="0"/>
              <a:t> </a:t>
            </a:r>
            <a:r>
              <a:rPr lang="en-GB" sz="1400" dirty="0"/>
              <a:t>(vector</a:t>
            </a:r>
            <a:r>
              <a:rPr lang="en-GB" sz="1400" dirty="0" smtClean="0"/>
              <a:t>), </a:t>
            </a:r>
            <a:r>
              <a:rPr lang="en-GB" sz="1400" dirty="0" err="1" smtClean="0"/>
              <a:t>MuPAD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3756627" y="5117522"/>
            <a:ext cx="1404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MATLAB (vector)</a:t>
            </a:r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749040" y="5306495"/>
            <a:ext cx="2645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C, C++ (clean, Eigen, Eigen vector)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609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950010" y="456184"/>
            <a:ext cx="705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python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50010" y="2157976"/>
            <a:ext cx="732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950010" y="2459046"/>
            <a:ext cx="794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MATLAB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950010" y="2617561"/>
            <a:ext cx="50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Julia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950010" y="2770509"/>
            <a:ext cx="356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F#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247455" y="5396686"/>
            <a:ext cx="767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 smtClean="0"/>
              <a:t>MuPAD</a:t>
            </a:r>
            <a:r>
              <a:rPr lang="en-GB" sz="1200" dirty="0" smtClean="0"/>
              <a:t> 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8953312" y="3612565"/>
            <a:ext cx="1404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MATLAB (vector)</a:t>
            </a:r>
            <a:endParaRPr lang="en-GB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950010" y="3081972"/>
            <a:ext cx="3006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/>
              <a:t>Theano</a:t>
            </a:r>
            <a:r>
              <a:rPr lang="en-GB" sz="1200" dirty="0"/>
              <a:t> (vector</a:t>
            </a:r>
            <a:r>
              <a:rPr lang="en-GB" sz="1200" dirty="0" smtClean="0"/>
              <a:t>), Julia (vector)</a:t>
            </a:r>
          </a:p>
          <a:p>
            <a:r>
              <a:rPr lang="en-GB" sz="1200" dirty="0" smtClean="0"/>
              <a:t>C, C++ (clean, Eigen, Eigen vector)</a:t>
            </a:r>
            <a:endParaRPr lang="en-GB" sz="1200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4873336" y="4478482"/>
            <a:ext cx="423429" cy="95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0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hand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5273" t="52257" r="17578" b="6076"/>
          <a:stretch>
            <a:fillRect/>
          </a:stretch>
        </p:blipFill>
        <p:spPr>
          <a:xfrm>
            <a:off x="-577349" y="1569802"/>
            <a:ext cx="4116020" cy="3553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479" y="1213849"/>
            <a:ext cx="1980364" cy="4209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400" dirty="0" smtClean="0"/>
              <a:t> Hand </a:t>
            </a:r>
            <a:r>
              <a:rPr lang="en-GB" sz="2400" dirty="0" smtClean="0"/>
              <a:t>Tracking</a:t>
            </a:r>
            <a:endParaRPr lang="en-GB" sz="2400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43679" y="1338149"/>
            <a:ext cx="2422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3D reconstruction</a:t>
            </a:r>
            <a:endParaRPr lang="en-GB" sz="2400" dirty="0"/>
          </a:p>
        </p:txBody>
      </p:sp>
      <p:pic>
        <p:nvPicPr>
          <p:cNvPr id="5" name="Multi-View Stereo - Automatic 3D reconstruction of dragonLarge dataset of 114 2Megapixel images (online-video-cutter.com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566970" y="1884661"/>
            <a:ext cx="4375428" cy="32815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5112" y="2433293"/>
            <a:ext cx="4058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Gaussian Mixture Model fitting</a:t>
            </a: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1129" y="2907442"/>
            <a:ext cx="1996052" cy="2986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1079" y="2912796"/>
            <a:ext cx="2011992" cy="29810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70624" y="5893813"/>
            <a:ext cx="17270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[Zoran &amp; Weiss, ICCV 11]</a:t>
            </a:r>
          </a:p>
        </p:txBody>
      </p:sp>
    </p:spTree>
    <p:extLst>
      <p:ext uri="{BB962C8B-B14F-4D97-AF65-F5344CB8AC3E}">
        <p14:creationId xmlns:p14="http://schemas.microsoft.com/office/powerpoint/2010/main" val="345819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69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3"/>
            <a:ext cx="12192000" cy="68507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29092" y="3205498"/>
            <a:ext cx="1167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AdiMat</a:t>
            </a:r>
            <a:r>
              <a:rPr lang="en-GB" sz="1200" dirty="0" smtClean="0"/>
              <a:t> (vector)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720584" y="2306386"/>
            <a:ext cx="562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Adept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720584" y="2490712"/>
            <a:ext cx="1555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(Eigen vector)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715054" y="2682592"/>
            <a:ext cx="1928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Tapenade, </a:t>
            </a:r>
            <a:r>
              <a:rPr lang="en-GB" sz="1200" dirty="0" err="1" smtClean="0"/>
              <a:t>Theano</a:t>
            </a:r>
            <a:r>
              <a:rPr lang="en-GB" sz="1200" dirty="0" smtClean="0"/>
              <a:t> (vector), </a:t>
            </a:r>
          </a:p>
          <a:p>
            <a:r>
              <a:rPr lang="en-GB" sz="1200" dirty="0" smtClean="0"/>
              <a:t>Manual (Eigen)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9715054" y="3038385"/>
            <a:ext cx="1024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Manual (C++)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721782" y="1845878"/>
            <a:ext cx="652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Theano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721782" y="1591054"/>
            <a:ext cx="70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MATLAB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34499" y="1670202"/>
            <a:ext cx="761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Autograd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943459" y="404067"/>
            <a:ext cx="1125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Julia, F (vector)</a:t>
            </a:r>
            <a:endParaRPr lang="en-GB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362700" y="369229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Julia, F</a:t>
            </a:r>
            <a:endParaRPr lang="en-GB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836713" y="1314055"/>
            <a:ext cx="532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Ceres</a:t>
            </a:r>
            <a:endParaRPr lang="en-GB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395753" y="1782923"/>
            <a:ext cx="763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endParaRPr lang="en-GB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553533" y="1619886"/>
            <a:ext cx="920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DiffSharp</a:t>
            </a:r>
            <a:r>
              <a:rPr lang="en-GB" sz="1200" dirty="0" smtClean="0"/>
              <a:t>, R</a:t>
            </a:r>
            <a:endParaRPr lang="en-GB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8384991" y="419302"/>
            <a:ext cx="1638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Finite Differences (C++)</a:t>
            </a:r>
            <a:endParaRPr lang="en-GB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5788" y="2719828"/>
            <a:ext cx="615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ADOLC</a:t>
            </a:r>
            <a:endParaRPr lang="en-GB" sz="1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362700" y="1896885"/>
            <a:ext cx="364106" cy="49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71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165916" y="1608411"/>
                <a:ext cx="369203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916" y="1608411"/>
                <a:ext cx="3692036" cy="100822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Split Objective Function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891802" y="3530095"/>
                <a:ext cx="4106060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grow m:val="on"/>
                          <m:ctrlPr>
                            <a:rPr lang="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" sz="240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nary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1" i="1" smtClean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b="0" dirty="0" smtClean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02" y="3530095"/>
                <a:ext cx="4106060" cy="10082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67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0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5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4419" y="1947861"/>
            <a:ext cx="1588294" cy="1452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8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134600" y="1702595"/>
            <a:ext cx="1602580" cy="1452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10134600" y="2702717"/>
            <a:ext cx="1600201" cy="297657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0141745" y="3140867"/>
            <a:ext cx="1593056" cy="1357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10134599" y="3433762"/>
            <a:ext cx="1600201" cy="27772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468847" y="3499174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timeout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412900" y="2763438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timeout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4964330" y="1933780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timeout</a:t>
            </a:r>
            <a:endParaRPr lang="en-GB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672103" y="2763437"/>
            <a:ext cx="71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memory</a:t>
            </a:r>
            <a:endParaRPr lang="en-GB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991539" y="714580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timeout</a:t>
            </a:r>
            <a:endParaRPr lang="en-GB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001006" y="2077633"/>
            <a:ext cx="71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memory</a:t>
            </a:r>
            <a:endParaRPr lang="en-GB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77528" y="4282230"/>
            <a:ext cx="71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memory</a:t>
            </a:r>
            <a:endParaRPr lang="en-GB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251506" y="4293765"/>
            <a:ext cx="71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memory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10224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4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Bundle Adjustment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97" y="1277319"/>
            <a:ext cx="6297324" cy="41754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5981" y="5355287"/>
            <a:ext cx="5222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[http</a:t>
            </a:r>
            <a:r>
              <a:rPr lang="en-GB" sz="1200" dirty="0"/>
              <a:t>://</a:t>
            </a:r>
            <a:r>
              <a:rPr lang="en-GB" sz="1200" dirty="0" smtClean="0"/>
              <a:t>vindelman.technion.ac.il/ResearchProjects/LBA/ThreeViewGeometry.jpg]</a:t>
            </a:r>
            <a:endParaRPr lang="en-GB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3801" y="1617477"/>
                <a:ext cx="7893618" cy="4627148"/>
              </a:xfrm>
            </p:spPr>
            <p:txBody>
              <a:bodyPr/>
              <a:lstStyle/>
              <a:p>
                <a:r>
                  <a:rPr lang="en-GB" sz="2400" dirty="0" smtClean="0"/>
                  <a:t> Parameters: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camera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sz="18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endParaRPr lang="en-GB" sz="18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180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point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sz="18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sz="180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weight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" sz="180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GB" dirty="0"/>
              </a:p>
              <a:p>
                <a:r>
                  <a:rPr lang="en-GB" sz="2400" dirty="0"/>
                  <a:t> Data: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measurement</m:t>
                    </m:r>
                    <m:r>
                      <a:rPr lang="en-GB" sz="18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" sz="180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 smtClean="0"/>
              </a:p>
              <a:p>
                <a:r>
                  <a:rPr lang="en-GB" sz="2400" dirty="0" smtClean="0"/>
                  <a:t> Error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reprojection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weight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∗(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project</m:t>
                    </m:r>
                    <m:d>
                      <m:d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camera</m:t>
                        </m:r>
                        <m:r>
                          <a:rPr lang="en-GB" sz="18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point</m:t>
                        </m:r>
                      </m:e>
                    </m:d>
                    <m:r>
                      <a:rPr lang="en-GB" sz="18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measurement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800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weight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800">
                        <a:latin typeface="Cambria Math" panose="02040503050406030204" pitchFamily="18" charset="0"/>
                      </a:rPr>
                      <m:t>error</m:t>
                    </m:r>
                    <m:r>
                      <a:rPr lang="en-GB" sz="1800">
                        <a:latin typeface="Cambria Math" panose="02040503050406030204" pitchFamily="18" charset="0"/>
                      </a:rPr>
                      <m:t>=1 −</m:t>
                    </m:r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1800">
                            <a:latin typeface="Cambria Math" panose="02040503050406030204" pitchFamily="18" charset="0"/>
                          </a:rPr>
                          <m:t>weight</m:t>
                        </m:r>
                      </m:e>
                      <m:sup>
                        <m:r>
                          <a:rPr lang="en-GB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8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800" dirty="0"/>
              </a:p>
              <a:p>
                <a:pPr lvl="1"/>
                <a:endParaRPr lang="en-GB" sz="2000" dirty="0"/>
              </a:p>
              <a:p>
                <a:endParaRPr lang="en-GB" sz="2400" dirty="0" smtClean="0"/>
              </a:p>
              <a:p>
                <a:endParaRPr lang="en-GB" sz="1800" dirty="0" smtClean="0"/>
              </a:p>
              <a:p>
                <a:pPr marL="201168" lvl="1" indent="0">
                  <a:buNone/>
                </a:pPr>
                <a:endParaRPr lang="en-GB" sz="1800" dirty="0" smtClean="0"/>
              </a:p>
            </p:txBody>
          </p:sp>
        </mc:Choice>
        <mc:Fallback>
          <p:sp>
            <p:nvSpPr>
              <p:cNvPr id="1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801" y="1617477"/>
                <a:ext cx="7893618" cy="4627148"/>
              </a:xfrm>
              <a:blipFill rotWithShape="0">
                <a:blip r:embed="rId3"/>
                <a:stretch>
                  <a:fillRect l="-2162" t="-18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23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Bundle </a:t>
            </a:r>
            <a:r>
              <a:rPr lang="en-GB" dirty="0" smtClean="0"/>
              <a:t>Adjustment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256662" y="1412463"/>
                <a:ext cx="9987358" cy="6450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project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𝑪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2400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GB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>
                          <a:latin typeface="Cambria Math" panose="02040503050406030204" pitchFamily="18" charset="0"/>
                        </a:rPr>
                        <m:t>distort</m:t>
                      </m:r>
                      <m:d>
                        <m:d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 sz="2400" b="0" i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sz="2400" b="0" i="0">
                              <a:latin typeface="Cambria Math" panose="020405030504060302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>
                                  <a:latin typeface="Cambria Math" panose="02040503050406030204" pitchFamily="18" charset="0"/>
                                </a:rPr>
                                <m:t>rodriguez</m:t>
                              </m:r>
                              <m:d>
                                <m:dPr>
                                  <m:ctrlPr>
                                    <a:rPr lang="en-GB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24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62" y="1412463"/>
                <a:ext cx="9987358" cy="6450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493657" y="2465604"/>
                <a:ext cx="5513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distort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𝜿</m:t>
                          </m:r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GB" sz="24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400" b="0" i="0">
                          <a:latin typeface="Cambria Math" panose="02040503050406030204" pitchFamily="18" charset="0"/>
                        </a:rPr>
                        <m:t>(1+</m:t>
                      </m:r>
                      <m:sSub>
                        <m:sSub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400" b="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  <m:sup>
                          <m:r>
                            <a:rPr lang="en-GB" sz="2400" b="0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GB" sz="2400" b="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657" y="2465604"/>
                <a:ext cx="5513369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908179" y="3118734"/>
                <a:ext cx="26843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en-GB" sz="2400" i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GB" sz="24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GB" sz="24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1..2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sz="2400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b="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8179" y="3118734"/>
                <a:ext cx="268432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126667" r="-19091" b="-194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816681" y="3926147"/>
                <a:ext cx="10867320" cy="999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smtClean="0">
                        <a:latin typeface="Cambria Math" panose="02040503050406030204" pitchFamily="18" charset="0"/>
                      </a:rPr>
                      <m:t>r</m:t>
                    </m:r>
                    <m:r>
                      <m:rPr>
                        <m:sty m:val="p"/>
                      </m:rPr>
                      <a:rPr lang="en-GB" sz="2400" b="0" i="0" smtClean="0">
                        <a:latin typeface="Cambria Math" panose="02040503050406030204" pitchFamily="18" charset="0"/>
                      </a:rPr>
                      <m:t>odriguez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GB" sz="2400" b="0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𝑿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)(1−</m:t>
                    </m:r>
                    <m:func>
                      <m:func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 smtClean="0"/>
                  <a:t>,</a:t>
                </a:r>
                <a:endParaRPr lang="en-GB" sz="2400" i="1" dirty="0"/>
              </a:p>
              <a:p>
                <a:r>
                  <a:rPr lang="en-GB" sz="2400" i="1" dirty="0" smtClean="0"/>
                  <a:t>																</a:t>
                </a:r>
                <a:r>
                  <a:rPr lang="en-GB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GB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m:rPr>
                        <m:lit/>
                      </m:rPr>
                      <a:rPr lang="en-GB" sz="2400" i="1">
                        <a:latin typeface="Cambria Math" panose="02040503050406030204" pitchFamily="18" charset="0"/>
                      </a:rPr>
                      <m:t>||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sz="24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𝒓</m:t>
                        </m:r>
                      </m:num>
                      <m:den>
                        <m:r>
                          <m:rPr>
                            <m:lit/>
                          </m:rPr>
                          <a:rPr lang="en-GB" sz="2400" b="1" i="1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m:rPr>
                            <m:lit/>
                          </m:rPr>
                          <a:rPr lang="en-GB" sz="2400" b="1" i="1">
                            <a:latin typeface="Cambria Math" panose="02040503050406030204" pitchFamily="18" charset="0"/>
                          </a:rPr>
                          <m:t>||</m:t>
                        </m:r>
                      </m:den>
                    </m:f>
                  </m:oMath>
                </a14:m>
                <a:endParaRPr lang="en-GB" sz="2400" b="1" i="1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81" y="3926147"/>
                <a:ext cx="10867320" cy="999697"/>
              </a:xfrm>
              <a:prstGeom prst="rect">
                <a:avLst/>
              </a:prstGeom>
              <a:blipFill rotWithShape="0">
                <a:blip r:embed="rId5"/>
                <a:stretch>
                  <a:fillRect t="-4878" b="-12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914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Computing Derivatives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 By hand </a:t>
            </a:r>
            <a:r>
              <a:rPr lang="en-GB" dirty="0" smtClean="0">
                <a:sym typeface="Wingdings" panose="05000000000000000000" pitchFamily="2" charset="2"/>
              </a:rPr>
              <a:t></a:t>
            </a:r>
            <a:endParaRPr lang="en-GB" sz="2000" dirty="0" smtClean="0">
              <a:solidFill>
                <a:srgbClr val="00B0F0"/>
              </a:solidFill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Finite differences 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Symbolic differentiation </a:t>
            </a:r>
          </a:p>
          <a:p>
            <a:r>
              <a:rPr lang="en-GB" dirty="0">
                <a:sym typeface="Wingdings" panose="05000000000000000000" pitchFamily="2" charset="2"/>
              </a:rPr>
              <a:t> </a:t>
            </a:r>
            <a:r>
              <a:rPr lang="en-GB" dirty="0" smtClean="0">
                <a:sym typeface="Wingdings" panose="05000000000000000000" pitchFamily="2" charset="2"/>
              </a:rPr>
              <a:t>Automatic differentiation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548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Jacobian Sparsity Pattern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8125341"/>
                  </p:ext>
                </p:extLst>
              </p:nvPr>
            </p:nvGraphicFramePr>
            <p:xfrm>
              <a:off x="890909" y="1199862"/>
              <a:ext cx="10410183" cy="490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2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396000"/>
                    <a:gridCol w="396000"/>
                    <a:gridCol w="396000"/>
                    <a:gridCol w="396000"/>
                    <a:gridCol w="396000"/>
                    <a:gridCol w="396000"/>
                  </a:tblGrid>
                  <a:tr h="308952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1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camera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1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camera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w</m:t>
                                </m:r>
                                <m:r>
                                  <a:rPr lang="en-GB" sz="105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sSub>
                                  <m:sSubPr>
                                    <m:ctrlPr>
                                      <a:rPr lang="en-GB" sz="105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sz="105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05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8125341"/>
                  </p:ext>
                </p:extLst>
              </p:nvPr>
            </p:nvGraphicFramePr>
            <p:xfrm>
              <a:off x="890909" y="1199862"/>
              <a:ext cx="10410183" cy="490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12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16000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296687"/>
                    <a:gridCol w="396000"/>
                    <a:gridCol w="396000"/>
                    <a:gridCol w="396000"/>
                    <a:gridCol w="396000"/>
                    <a:gridCol w="396000"/>
                    <a:gridCol w="39600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897" t="-1667" r="-312821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1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25897" t="-1667" r="-212821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603425" t="-1667" r="-468493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703425" t="-1667" r="-368493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803425" t="-1667" r="-268493" b="-12466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29231" t="-1667" r="-5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29231" t="-1667" r="-4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229231" t="-1667" r="-3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329231" t="-1667" r="-2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429231" t="-1667" r="-103077" b="-1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529231" t="-1667" r="-3077" b="-1246667"/>
                          </a:stretch>
                        </a:blip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73494" r="-1610000" b="-8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73494" r="-1610000" b="-70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276829" r="-1610000" b="-6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372289" r="-1610000" b="-5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472289" r="-1610000" b="-4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2000"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572289" r="-1610000" b="-30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25200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360976" r="-1610000" b="-5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460976" r="-1610000" b="-4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523810" r="-1610000" b="-30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663415" r="-1610000" b="-20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721429" r="-1610000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520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00" t="-1865854" r="-1610000" b="-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660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Problem Sizes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7022" y="5678864"/>
            <a:ext cx="5753100" cy="4517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[http</a:t>
            </a:r>
            <a:r>
              <a:rPr lang="en-GB" sz="2400" dirty="0"/>
              <a:t>://grail.cs.washington.edu/projects/bal</a:t>
            </a:r>
            <a:r>
              <a:rPr lang="en-GB" sz="2400" dirty="0" smtClean="0"/>
              <a:t>/]</a:t>
            </a:r>
            <a:endParaRPr lang="en-GB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776383"/>
              </p:ext>
            </p:extLst>
          </p:nvPr>
        </p:nvGraphicFramePr>
        <p:xfrm>
          <a:off x="421409" y="1246138"/>
          <a:ext cx="537671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239"/>
                <a:gridCol w="1792239"/>
                <a:gridCol w="1792239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cameras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3D points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measurements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11k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36k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88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384k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61k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287k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161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48k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182k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245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199k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1 091k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253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164k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899k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257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226k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356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227k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1 255k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372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204k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34651"/>
              </p:ext>
            </p:extLst>
          </p:nvPr>
        </p:nvGraphicFramePr>
        <p:xfrm>
          <a:off x="6396183" y="1246138"/>
          <a:ext cx="5376717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239"/>
                <a:gridCol w="1792239"/>
                <a:gridCol w="1792239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cameras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3D points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# measurements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89k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394k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539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277k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1 102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780k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4 052k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1 197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126k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564k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1 544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942k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4 750k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1 723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157k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679k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1 778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994k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5 002k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1 936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650k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5 214k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4 585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1 325k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9 125k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13 682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4 456k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>
                          <a:solidFill>
                            <a:schemeClr val="tx1"/>
                          </a:solidFill>
                        </a:rPr>
                        <a:t>28 988k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3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48546" y="2576946"/>
            <a:ext cx="4395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Objective runtimes – TO BE DONE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9163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36466" y="750766"/>
            <a:ext cx="684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timeout</a:t>
            </a:r>
            <a:endParaRPr lang="en-GB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8372476" y="3209151"/>
            <a:ext cx="1201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sparsity timeout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096001" y="1087751"/>
            <a:ext cx="71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memory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114541" y="1935452"/>
            <a:ext cx="71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memory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0925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3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Hand Tracking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241945"/>
                <a:ext cx="7119620" cy="4493369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 Parameters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Global rotation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 dirty="0" smtClean="0"/>
                  <a:t>Global translation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b="0" dirty="0" smtClean="0"/>
              </a:p>
              <a:p>
                <a:pPr lvl="1"/>
                <a:r>
                  <a:rPr lang="en-GB" dirty="0" smtClean="0"/>
                  <a:t>Fingers parameters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4×5</m:t>
                        </m:r>
                      </m:sup>
                    </m:sSup>
                  </m:oMath>
                </a14:m>
                <a:endParaRPr lang="en-GB" dirty="0" smtClean="0"/>
              </a:p>
              <a:p>
                <a:r>
                  <a:rPr lang="en-GB" dirty="0" smtClean="0"/>
                  <a:t> Data:</a:t>
                </a:r>
              </a:p>
              <a:p>
                <a:pPr lvl="1"/>
                <a:r>
                  <a:rPr lang="en-GB" dirty="0" smtClean="0"/>
                  <a:t>Hand model vertices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GB" b="1" dirty="0" smtClean="0"/>
              </a:p>
              <a:p>
                <a:pPr lvl="1"/>
                <a:r>
                  <a:rPr lang="en-GB" dirty="0" smtClean="0"/>
                  <a:t>Data points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dirty="0" smtClean="0"/>
              </a:p>
              <a:p>
                <a:pPr lvl="1"/>
                <a:r>
                  <a:rPr lang="en-GB" dirty="0" smtClean="0"/>
                  <a:t>Correspondences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1,…,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b="1" dirty="0" smtClean="0"/>
                  <a:t> </a:t>
                </a:r>
                <a:r>
                  <a:rPr lang="en-GB" dirty="0" smtClean="0"/>
                  <a:t>Error: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transform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b="1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41945"/>
                <a:ext cx="7119620" cy="4493369"/>
              </a:xfrm>
              <a:blipFill rotWithShape="0">
                <a:blip r:embed="rId2"/>
                <a:stretch>
                  <a:fillRect l="-2825" t="-2307" b="-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168" y="1340284"/>
            <a:ext cx="2870200" cy="426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480" y="5735315"/>
            <a:ext cx="6027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[http</a:t>
            </a:r>
            <a:r>
              <a:rPr lang="en-GB" sz="1100" dirty="0"/>
              <a:t>://</a:t>
            </a:r>
            <a:r>
              <a:rPr lang="en-GB" sz="1100" dirty="0" smtClean="0"/>
              <a:t>www.virtualrealityreviewer.com/wp-content/uploads/2014/08/leapmotion-hand-tracking.jpg]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65421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Hand Tracking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241945"/>
                <a:ext cx="9113520" cy="4866755"/>
              </a:xfrm>
            </p:spPr>
            <p:txBody>
              <a:bodyPr>
                <a:normAutofit/>
              </a:bodyPr>
              <a:lstStyle/>
              <a:p>
                <a:r>
                  <a:rPr lang="en-GB" dirty="0" smtClean="0"/>
                  <a:t> Assemble 22 transformations from fingers parameters: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22×4×4</m:t>
                        </m:r>
                      </m:sup>
                    </m:sSup>
                  </m:oMath>
                </a14:m>
                <a:endParaRPr lang="en-GB" dirty="0" smtClean="0"/>
              </a:p>
              <a:p>
                <a:r>
                  <a:rPr lang="en-GB" dirty="0" smtClean="0"/>
                  <a:t> Transform all vertices by all transformations: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d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bSup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22×4×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GB" b="1" dirty="0"/>
              </a:p>
              <a:p>
                <a:r>
                  <a:rPr lang="en-GB" b="1" dirty="0" smtClean="0"/>
                  <a:t> </a:t>
                </a:r>
                <a:r>
                  <a:rPr lang="en-GB" dirty="0" smtClean="0"/>
                  <a:t>Weight by transformations that are relevant:</a:t>
                </a:r>
              </a:p>
              <a:p>
                <a:pPr lvl="1"/>
                <a:r>
                  <a:rPr lang="en-GB" b="1" dirty="0" smtClean="0"/>
                  <a:t>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  <m:e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GB" b="1" dirty="0" smtClean="0"/>
              </a:p>
              <a:p>
                <a:r>
                  <a:rPr lang="en-GB" dirty="0" smtClean="0"/>
                  <a:t> Apply global rotation and translation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GB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en-GB" b="1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41945"/>
                <a:ext cx="9113520" cy="4866755"/>
              </a:xfrm>
              <a:blipFill rotWithShape="0">
                <a:blip r:embed="rId3"/>
                <a:stretch>
                  <a:fillRect l="-2207" t="-2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0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2300" y="2743200"/>
            <a:ext cx="3635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objective simple small –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50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2300" y="2743200"/>
            <a:ext cx="3566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jacobian</a:t>
            </a:r>
            <a:r>
              <a:rPr lang="en-GB" dirty="0" smtClean="0"/>
              <a:t> simple small –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82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2300" y="2743200"/>
            <a:ext cx="335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jacobian</a:t>
            </a:r>
            <a:r>
              <a:rPr lang="en-GB" dirty="0" smtClean="0"/>
              <a:t> simple big –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01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Computing </a:t>
            </a:r>
            <a:r>
              <a:rPr lang="en-GB" dirty="0" smtClean="0"/>
              <a:t>Derivatives</a:t>
            </a:r>
            <a:endParaRPr lang="en-GB" dirty="0"/>
          </a:p>
        </p:txBody>
      </p:sp>
      <p:grpSp>
        <p:nvGrpSpPr>
          <p:cNvPr id="115" name="Group 114"/>
          <p:cNvGrpSpPr/>
          <p:nvPr/>
        </p:nvGrpSpPr>
        <p:grpSpPr>
          <a:xfrm>
            <a:off x="1224031" y="1519515"/>
            <a:ext cx="9743938" cy="4391741"/>
            <a:chOff x="906539" y="1519515"/>
            <a:chExt cx="9743938" cy="4391741"/>
          </a:xfrm>
        </p:grpSpPr>
        <p:sp>
          <p:nvSpPr>
            <p:cNvPr id="4" name="TextBox 3"/>
            <p:cNvSpPr txBox="1"/>
            <p:nvPr/>
          </p:nvSpPr>
          <p:spPr>
            <a:xfrm>
              <a:off x="1447606" y="3741001"/>
              <a:ext cx="2102585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f(x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return x*x;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GB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847389" y="1720019"/>
                  <a:ext cx="1303020" cy="39921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𝑥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0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onsolas" panose="020B0609020204030204" pitchFamily="49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7389" y="1720019"/>
                  <a:ext cx="1303020" cy="39921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63" b="-1470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7991987" y="3741001"/>
              <a:ext cx="2132263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df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(x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{return 2*x;}</a:t>
              </a:r>
              <a:endParaRPr lang="en-GB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8291349" y="1716063"/>
                  <a:ext cx="1533541" cy="3929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𝑑𝑓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𝑥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)=2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nsolas" panose="020B0609020204030204" pitchFamily="49" charset="0"/>
                          </a:rPr>
                          <m:t>𝑥</m:t>
                        </m:r>
                      </m:oMath>
                    </m:oMathPara>
                  </a14:m>
                  <a:endParaRPr lang="en-GB" sz="2000" baseline="30000" dirty="0">
                    <a:latin typeface="Cambria Math" panose="02040503050406030204" pitchFamily="18" charset="0"/>
                    <a:ea typeface="Cambria Math" panose="02040503050406030204" pitchFamily="18" charset="0"/>
                    <a:cs typeface="Consolas" panose="020B0609020204030204" pitchFamily="49" charset="0"/>
                  </a:endParaRPr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1349" y="1716063"/>
                  <a:ext cx="1533541" cy="3929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6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>
              <a:stCxn id="4" idx="3"/>
              <a:endCxn id="7" idx="1"/>
            </p:cNvCxnSpPr>
            <p:nvPr/>
          </p:nvCxnSpPr>
          <p:spPr>
            <a:xfrm>
              <a:off x="3550191" y="4094944"/>
              <a:ext cx="4441796" cy="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2"/>
              <a:endCxn id="4" idx="0"/>
            </p:cNvCxnSpPr>
            <p:nvPr/>
          </p:nvCxnSpPr>
          <p:spPr>
            <a:xfrm>
              <a:off x="2498899" y="2119231"/>
              <a:ext cx="0" cy="162177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8" idx="1"/>
            </p:cNvCxnSpPr>
            <p:nvPr/>
          </p:nvCxnSpPr>
          <p:spPr>
            <a:xfrm flipV="1">
              <a:off x="3150409" y="1912560"/>
              <a:ext cx="5140940" cy="7065"/>
            </a:xfrm>
            <a:prstGeom prst="straightConnector1">
              <a:avLst/>
            </a:prstGeom>
            <a:ln w="31750">
              <a:solidFill>
                <a:schemeClr val="dk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2"/>
              <a:endCxn id="7" idx="0"/>
            </p:cNvCxnSpPr>
            <p:nvPr/>
          </p:nvCxnSpPr>
          <p:spPr>
            <a:xfrm flipH="1">
              <a:off x="9058119" y="2109056"/>
              <a:ext cx="1" cy="1631945"/>
            </a:xfrm>
            <a:prstGeom prst="straightConnector1">
              <a:avLst/>
            </a:prstGeom>
            <a:ln w="31750">
              <a:solidFill>
                <a:schemeClr val="dk1"/>
              </a:solidFill>
              <a:prstDash val="soli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867529" y="3671751"/>
              <a:ext cx="3807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 smtClean="0"/>
                <a:t>automatic/symbolic </a:t>
              </a:r>
              <a:r>
                <a:rPr lang="en-GB" sz="2000" dirty="0" smtClean="0"/>
                <a:t>differentiation</a:t>
              </a:r>
              <a:endParaRPr lang="en-GB" sz="20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33058" y="1519515"/>
              <a:ext cx="2575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differentiation by hand</a:t>
              </a:r>
              <a:endParaRPr lang="en-GB" sz="2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6539" y="2724973"/>
              <a:ext cx="1592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/>
                <a:t>p</a:t>
              </a:r>
              <a:r>
                <a:rPr lang="en-GB" sz="2000" dirty="0" smtClean="0"/>
                <a:t>rogramming</a:t>
              </a:r>
              <a:endParaRPr lang="en-GB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58118" y="2724973"/>
              <a:ext cx="1592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programming</a:t>
              </a:r>
              <a:endParaRPr lang="en-GB" sz="20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116743" y="5203370"/>
              <a:ext cx="3308689" cy="7078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df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(x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{return 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(f(</a:t>
              </a:r>
              <a:r>
                <a:rPr lang="en-GB" sz="2000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x+h</a:t>
              </a:r>
              <a:r>
                <a:rPr lang="en-GB" sz="2000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)-h)/h;}</a:t>
              </a:r>
              <a:endParaRPr lang="en-GB" sz="20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760927" y="4803260"/>
              <a:ext cx="19441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 smtClean="0"/>
                <a:t>finite differences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121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1300" y="2768600"/>
            <a:ext cx="564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jacobian</a:t>
            </a:r>
            <a:r>
              <a:rPr lang="en-GB" dirty="0" smtClean="0"/>
              <a:t> simple small – relative to language –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68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7200" y="3111500"/>
            <a:ext cx="543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jacobian</a:t>
            </a:r>
            <a:r>
              <a:rPr lang="en-GB" dirty="0" smtClean="0"/>
              <a:t> simple big</a:t>
            </a:r>
            <a:r>
              <a:rPr lang="en-GB" dirty="0"/>
              <a:t> – relative to language</a:t>
            </a:r>
            <a:r>
              <a:rPr lang="en-GB" dirty="0" smtClean="0"/>
              <a:t> –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902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Roaming Correspondences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 smtClean="0"/>
                  <a:t> New parameters: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dirty="0" smtClean="0"/>
                  <a:t> </a:t>
                </a:r>
                <a:r>
                  <a:rPr lang="en-GB" sz="2000" dirty="0" smtClean="0"/>
                  <a:t>(2 for every correspondence)</a:t>
                </a:r>
                <a:endParaRPr lang="en-GB" dirty="0" smtClean="0"/>
              </a:p>
              <a:p>
                <a:r>
                  <a:rPr lang="en-GB" dirty="0" smtClean="0"/>
                  <a:t> Correspondences to triangles</a:t>
                </a:r>
              </a:p>
              <a:p>
                <a:pPr lvl="1"/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00" t="-22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/>
          <p:cNvSpPr/>
          <p:nvPr/>
        </p:nvSpPr>
        <p:spPr>
          <a:xfrm>
            <a:off x="5060373" y="2881077"/>
            <a:ext cx="3304308" cy="2628901"/>
          </a:xfrm>
          <a:prstGeom prst="triangle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723708" y="5400419"/>
                <a:ext cx="4067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708" y="5400419"/>
                <a:ext cx="406778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385296" y="5400418"/>
                <a:ext cx="4175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5296" y="5400418"/>
                <a:ext cx="417550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557677" y="2450753"/>
                <a:ext cx="4059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7677" y="2450753"/>
                <a:ext cx="405944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4" idx="2"/>
          </p:cNvCxnSpPr>
          <p:nvPr/>
        </p:nvCxnSpPr>
        <p:spPr>
          <a:xfrm flipV="1">
            <a:off x="5060373" y="4292602"/>
            <a:ext cx="1164276" cy="121737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0"/>
          </p:cNvCxnSpPr>
          <p:nvPr/>
        </p:nvCxnSpPr>
        <p:spPr>
          <a:xfrm flipH="1">
            <a:off x="6224649" y="2881077"/>
            <a:ext cx="487878" cy="141152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4"/>
          </p:cNvCxnSpPr>
          <p:nvPr/>
        </p:nvCxnSpPr>
        <p:spPr>
          <a:xfrm flipH="1" flipV="1">
            <a:off x="6222843" y="4292602"/>
            <a:ext cx="2141838" cy="1217376"/>
          </a:xfrm>
          <a:prstGeom prst="straightConnector1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747380" y="3401892"/>
                <a:ext cx="33831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380" y="3401892"/>
                <a:ext cx="338310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4152900" y="3870960"/>
            <a:ext cx="1920240" cy="391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9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Roaming Correspondences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672402"/>
                  </p:ext>
                </p:extLst>
              </p:nvPr>
            </p:nvGraphicFramePr>
            <p:xfrm>
              <a:off x="1484400" y="1332729"/>
              <a:ext cx="9223200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/>
                    <a:gridCol w="812800"/>
                    <a:gridCol w="812800"/>
                    <a:gridCol w="812800"/>
                    <a:gridCol w="812800"/>
                    <a:gridCol w="812800"/>
                    <a:gridCol w="812800"/>
                    <a:gridCol w="812800"/>
                    <a:gridCol w="812800"/>
                    <a:gridCol w="1908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1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 smtClean="0">
                              <a:solidFill>
                                <a:srgbClr val="000000"/>
                              </a:solidFill>
                            </a:rPr>
                            <a:t>Hand parameters</a:t>
                          </a:r>
                          <a:endParaRPr lang="en-GB" b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i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err</m:t>
                                    </m:r>
                                  </m:e>
                                  <m:sub>
                                    <m:r>
                                      <a:rPr lang="en-GB" b="0" i="0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672402"/>
                  </p:ext>
                </p:extLst>
              </p:nvPr>
            </p:nvGraphicFramePr>
            <p:xfrm>
              <a:off x="1484400" y="1332729"/>
              <a:ext cx="9223200" cy="4820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2800"/>
                    <a:gridCol w="812800"/>
                    <a:gridCol w="812800"/>
                    <a:gridCol w="812800"/>
                    <a:gridCol w="812800"/>
                    <a:gridCol w="812800"/>
                    <a:gridCol w="812800"/>
                    <a:gridCol w="812800"/>
                    <a:gridCol w="812800"/>
                    <a:gridCol w="19080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0187" t="-8197" r="-417603" b="-12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187" t="-8197" r="-317603" b="-12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50187" t="-8197" r="-217603" b="-12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50187" t="-8197" r="-117603" b="-12016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b="0" dirty="0" smtClean="0">
                              <a:solidFill>
                                <a:srgbClr val="000000"/>
                              </a:solidFill>
                            </a:rPr>
                            <a:t>Hand parameters</a:t>
                          </a:r>
                          <a:endParaRPr lang="en-GB" b="0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52" t="-36066" r="-1039098" b="-3005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52" t="-136813" r="-1039098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52" t="-235519" r="-1039098" b="-101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row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52" t="-335519" r="-1039098" b="-1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GB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92D050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881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2300" y="2743200"/>
            <a:ext cx="409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jacobian</a:t>
            </a:r>
            <a:r>
              <a:rPr lang="en-GB" dirty="0" smtClean="0"/>
              <a:t> complicated small –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379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2300" y="2743200"/>
            <a:ext cx="388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jacobian</a:t>
            </a:r>
            <a:r>
              <a:rPr lang="en-GB" dirty="0" smtClean="0"/>
              <a:t> </a:t>
            </a:r>
            <a:r>
              <a:rPr lang="en-GB" dirty="0"/>
              <a:t>complicated </a:t>
            </a:r>
            <a:r>
              <a:rPr lang="en-GB" dirty="0" smtClean="0"/>
              <a:t>big –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981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81300" y="2768600"/>
            <a:ext cx="6169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jacobian</a:t>
            </a:r>
            <a:r>
              <a:rPr lang="en-GB" dirty="0" smtClean="0"/>
              <a:t> </a:t>
            </a:r>
            <a:r>
              <a:rPr lang="en-GB" dirty="0"/>
              <a:t>complicated </a:t>
            </a:r>
            <a:r>
              <a:rPr lang="en-GB" dirty="0" smtClean="0"/>
              <a:t>small – relative to language –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32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7200" y="3111500"/>
            <a:ext cx="596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jacobian</a:t>
            </a:r>
            <a:r>
              <a:rPr lang="en-GB" dirty="0" smtClean="0"/>
              <a:t> </a:t>
            </a:r>
            <a:r>
              <a:rPr lang="en-GB" dirty="0"/>
              <a:t>complicated </a:t>
            </a:r>
            <a:r>
              <a:rPr lang="en-GB" dirty="0" smtClean="0"/>
              <a:t>big </a:t>
            </a:r>
            <a:r>
              <a:rPr lang="en-GB" dirty="0"/>
              <a:t>– relative to language</a:t>
            </a:r>
            <a:r>
              <a:rPr lang="en-GB" dirty="0" smtClean="0"/>
              <a:t> – TO BE DONE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78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Major drawbacks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241946"/>
                <a:ext cx="10058400" cy="485405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 smtClean="0"/>
                  <a:t> Tapenade</a:t>
                </a:r>
              </a:p>
              <a:p>
                <a:pPr lvl="1"/>
                <a:r>
                  <a:rPr lang="en-GB" dirty="0" smtClean="0"/>
                  <a:t>Only clean C with bad support (Fortran not tested)</a:t>
                </a:r>
              </a:p>
              <a:p>
                <a:r>
                  <a:rPr lang="en-GB" dirty="0"/>
                  <a:t> </a:t>
                </a:r>
                <a:r>
                  <a:rPr lang="en-GB" dirty="0" smtClean="0"/>
                  <a:t>Ceres, Julia-</a:t>
                </a:r>
                <a:r>
                  <a:rPr lang="en-GB" dirty="0" err="1" smtClean="0"/>
                  <a:t>ForwardDiff</a:t>
                </a:r>
                <a:endParaRPr lang="en-GB" dirty="0" smtClean="0"/>
              </a:p>
              <a:p>
                <a:pPr lvl="1"/>
                <a:r>
                  <a:rPr lang="en-GB" dirty="0" smtClean="0"/>
                  <a:t>No reverse mode </a:t>
                </a:r>
              </a:p>
              <a:p>
                <a:r>
                  <a:rPr lang="en-GB" dirty="0" smtClean="0"/>
                  <a:t> </a:t>
                </a:r>
                <a:r>
                  <a:rPr lang="en-GB" dirty="0" err="1" smtClean="0"/>
                  <a:t>Autograd</a:t>
                </a:r>
                <a:endParaRPr lang="en-GB" dirty="0" smtClean="0"/>
              </a:p>
              <a:p>
                <a:pPr lvl="1"/>
                <a:r>
                  <a:rPr lang="en-GB" dirty="0" smtClean="0"/>
                  <a:t>No forward mode</a:t>
                </a:r>
              </a:p>
              <a:p>
                <a:pPr lvl="1"/>
                <a:r>
                  <a:rPr lang="en-GB" dirty="0" smtClean="0"/>
                  <a:t>Only partial </a:t>
                </a:r>
                <a:r>
                  <a:rPr lang="en-GB" dirty="0" err="1" smtClean="0"/>
                  <a:t>numpy</a:t>
                </a:r>
                <a:r>
                  <a:rPr lang="en-GB" dirty="0" smtClean="0"/>
                  <a:t> support 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(e.g. assignments of type A[</a:t>
                </a:r>
                <a:r>
                  <a:rPr lang="en-GB" dirty="0" err="1">
                    <a:solidFill>
                      <a:schemeClr val="bg1">
                        <a:lumMod val="65000"/>
                      </a:schemeClr>
                    </a:solidFill>
                  </a:rPr>
                  <a:t>idx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] = </a:t>
                </a:r>
                <a:r>
                  <a:rPr lang="en-GB" dirty="0" smtClean="0">
                    <a:solidFill>
                      <a:schemeClr val="bg1">
                        <a:lumMod val="65000"/>
                      </a:schemeClr>
                    </a:solidFill>
                  </a:rPr>
                  <a:t>x do not work)</a:t>
                </a:r>
                <a:r>
                  <a:rPr lang="en-GB" dirty="0" smtClean="0"/>
                  <a:t> </a:t>
                </a:r>
              </a:p>
              <a:p>
                <a:r>
                  <a:rPr lang="en-GB" dirty="0" smtClean="0"/>
                  <a:t> </a:t>
                </a:r>
                <a:r>
                  <a:rPr lang="en-GB" dirty="0" err="1" smtClean="0"/>
                  <a:t>MuPAD</a:t>
                </a:r>
                <a:endParaRPr lang="en-GB" dirty="0" smtClean="0"/>
              </a:p>
              <a:p>
                <a:pPr lvl="1"/>
                <a:r>
                  <a:rPr lang="en-GB" dirty="0" smtClean="0"/>
                  <a:t>Does not compile for big problems</a:t>
                </a:r>
              </a:p>
              <a:p>
                <a:r>
                  <a:rPr lang="en-GB" dirty="0" smtClean="0"/>
                  <a:t> </a:t>
                </a:r>
                <a:r>
                  <a:rPr lang="en-GB" dirty="0" err="1" smtClean="0"/>
                  <a:t>Theano</a:t>
                </a:r>
                <a:r>
                  <a:rPr lang="en-GB" dirty="0" smtClean="0"/>
                  <a:t> </a:t>
                </a:r>
              </a:p>
              <a:p>
                <a:pPr lvl="1"/>
                <a:r>
                  <a:rPr lang="en-GB" dirty="0" smtClean="0"/>
                  <a:t>Problematic debugging </a:t>
                </a:r>
              </a:p>
              <a:p>
                <a:pPr lvl="1"/>
                <a:r>
                  <a:rPr lang="en-GB" dirty="0" smtClean="0"/>
                  <a:t>Sometimes issues with </a:t>
                </a:r>
                <a:r>
                  <a:rPr lang="en-GB" dirty="0" err="1" smtClean="0"/>
                  <a:t>ifelse</a:t>
                </a:r>
                <a:r>
                  <a:rPr lang="en-GB" dirty="0" smtClean="0"/>
                  <a:t>, max or eye when nested in a scan</a:t>
                </a:r>
                <a:r>
                  <a:rPr lang="en-GB" dirty="0"/>
                  <a:t> </a:t>
                </a:r>
                <a:r>
                  <a:rPr lang="en-GB" dirty="0" smtClean="0"/>
                  <a:t>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 smtClean="0"/>
                  <a:t>loop)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41946"/>
                <a:ext cx="10058400" cy="4854054"/>
              </a:xfrm>
              <a:blipFill rotWithShape="0">
                <a:blip r:embed="rId2"/>
                <a:stretch>
                  <a:fillRect l="-1818" t="-2638" b="-1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Tested Tools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587746"/>
              </p:ext>
            </p:extLst>
          </p:nvPr>
        </p:nvGraphicFramePr>
        <p:xfrm>
          <a:off x="2072640" y="1189466"/>
          <a:ext cx="8046720" cy="49723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1680"/>
                <a:gridCol w="2011680"/>
                <a:gridCol w="2011680"/>
                <a:gridCol w="2011680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/>
                        <a:t>Language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Tool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Approach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Mode</a:t>
                      </a:r>
                      <a:endParaRPr lang="en-GB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Adept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ADIC2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C++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ADOL-C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Ceres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clad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aseline="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 via compiler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C/Fortran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Tapenade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F#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/>
                        <a:t>DiffSharp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ADiGator</a:t>
                      </a:r>
                      <a:endParaRPr lang="en-GB" sz="160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 via 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/>
                        <a:t>ADiMat</a:t>
                      </a:r>
                      <a:endParaRPr lang="en-GB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OO</a:t>
                      </a:r>
                      <a:r>
                        <a:rPr lang="en-GB" sz="1600" baseline="0" dirty="0" smtClean="0"/>
                        <a:t> with help of ST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F, R</a:t>
                      </a:r>
                      <a:endParaRPr lang="en-GB" sz="1600" dirty="0"/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MuPAD</a:t>
                      </a:r>
                      <a:endParaRPr lang="en-GB" sz="1600" dirty="0" smtClean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Symbolic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Julia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ForwardDiff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Autograd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OO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Theano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Symbolic</a:t>
                      </a:r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19008" y="318280"/>
            <a:ext cx="532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OO – operator overloading, ST – source transformation</a:t>
            </a:r>
          </a:p>
          <a:p>
            <a:r>
              <a:rPr lang="en-GB" dirty="0" smtClean="0"/>
              <a:t>F – forward, R – reverse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373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Why Not Finite Differences?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0435" y="1309113"/>
                <a:ext cx="4757207" cy="2589119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 smtClean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sz="2400" dirty="0" smtClean="0"/>
              </a:p>
              <a:p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𝑑𝑓</m:t>
                    </m:r>
                    <m:d>
                      <m:d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=3</m:t>
                    </m:r>
                    <m:sSup>
                      <m:s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400" dirty="0" smtClean="0"/>
              </a:p>
              <a:p>
                <a:endParaRPr lang="en-GB" sz="2400" dirty="0" smtClean="0"/>
              </a:p>
              <a:p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𝑑𝑓</m:t>
                    </m:r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400" i="1">
                        <a:latin typeface="Cambria Math" panose="02040503050406030204" pitchFamily="18" charset="0"/>
                      </a:rPr>
                      <m:t>≈ 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0435" y="1309113"/>
                <a:ext cx="4757207" cy="2589119"/>
              </a:xfrm>
              <a:blipFill rotWithShape="0">
                <a:blip r:embed="rId2"/>
                <a:stretch>
                  <a:fillRect l="-3585" t="-25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40435" y="4328848"/>
                <a:ext cx="5381341" cy="10959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 How to choose step size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dirty="0" smtClean="0"/>
                  <a:t>?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 smtClean="0"/>
                  <a:t>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 smtClean="0"/>
                  <a:t> evaluations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GB" sz="3200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35" y="4328848"/>
                <a:ext cx="5381341" cy="1095935"/>
              </a:xfrm>
              <a:prstGeom prst="rect">
                <a:avLst/>
              </a:prstGeom>
              <a:blipFill rotWithShape="0">
                <a:blip r:embed="rId3"/>
                <a:stretch>
                  <a:fillRect l="-4077" t="-10000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224" y="1270613"/>
            <a:ext cx="5445593" cy="49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2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 smtClean="0"/>
              <a:t>ADiMat</a:t>
            </a:r>
            <a:r>
              <a:rPr lang="en-GB" dirty="0" smtClean="0"/>
              <a:t> (best ease of use score)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1946"/>
            <a:ext cx="10058400" cy="4930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addpath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'adimat-0.6.0-4971'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start_adimat</a:t>
            </a:r>
            <a:endParaRPr lang="en-GB" sz="1600" dirty="0" smtClean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opt 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admOptions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'independents'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[1]);</a:t>
            </a:r>
          </a:p>
          <a:p>
            <a:pPr marL="0" indent="0">
              <a:buNone/>
            </a:pP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[J, fval] = admDiffVFor(@hand_objective, 1, params, data, opt);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>
                <a:solidFill>
                  <a:srgbClr val="0000FF"/>
                </a:solidFill>
                <a:latin typeface="Courier New" panose="02070309020205020404" pitchFamily="49" charset="0"/>
              </a:rPr>
              <a:t>function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err = 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hand_objective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params</a:t>
            </a:r>
            <a:r>
              <a:rPr lang="en-GB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data</a:t>
            </a:r>
            <a:r>
              <a:rPr lang="en-GB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GB" sz="1600" dirty="0" smtClean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  <a:endParaRPr lang="en-GB" sz="1600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18947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Adept (ease of use + speed)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lnSpc>
                <a:spcPct val="60000"/>
              </a:lnSpc>
              <a:buNone/>
            </a:pPr>
            <a:endParaRPr lang="en-GB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template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typename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hand_objective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HandData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 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LightMatrix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pose_params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to_pose_params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.model.bone_names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pose_params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LightMatrix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vertex_positions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get_skinned_vertex_positions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.model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pose_params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vertex_positions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60000"/>
              </a:lnSpc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.correspondences.size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j = 0; j &lt; 3;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j++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* 3 + j] =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.points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vertex_positions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(j,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.correspondences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 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126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Adept (ease of use + speed)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1946"/>
            <a:ext cx="10058400" cy="495103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60000"/>
              </a:lnSpc>
              <a:buNone/>
            </a:pPr>
            <a:r>
              <a:rPr lang="en-GB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adept.h</a:t>
            </a:r>
            <a:r>
              <a:rPr lang="en-GB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GB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adept::</a:t>
            </a:r>
            <a:r>
              <a:rPr lang="en-GB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60000"/>
              </a:lnSpc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err.size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GB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stack.new_recording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hand_objective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stack.independent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stack.dependent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GB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stack.jacobian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J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get_values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err.size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&amp;err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60000"/>
              </a:lnSpc>
              <a:buNone/>
            </a:pPr>
            <a:endParaRPr lang="en-GB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52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 Cookbook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4079568" y="1550886"/>
            <a:ext cx="2142258" cy="637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Higher derivative order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6221826" y="1869774"/>
            <a:ext cx="8232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6805" y="1500442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cxnSp>
        <p:nvCxnSpPr>
          <p:cNvPr id="12" name="Straight Arrow Connector 11"/>
          <p:cNvCxnSpPr>
            <a:stCxn id="5" idx="1"/>
          </p:cNvCxnSpPr>
          <p:nvPr/>
        </p:nvCxnSpPr>
        <p:spPr>
          <a:xfrm flipH="1">
            <a:off x="3356263" y="1869774"/>
            <a:ext cx="72330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93282" y="150044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</a:t>
            </a:r>
            <a:endParaRPr lang="en-GB" dirty="0"/>
          </a:p>
        </p:txBody>
      </p:sp>
      <p:sp>
        <p:nvSpPr>
          <p:cNvPr id="33" name="Rounded Rectangle 32"/>
          <p:cNvSpPr/>
          <p:nvPr/>
        </p:nvSpPr>
        <p:spPr>
          <a:xfrm>
            <a:off x="7045036" y="1550886"/>
            <a:ext cx="2142258" cy="637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Nested derivatives</a:t>
            </a:r>
            <a:endParaRPr lang="en-GB" dirty="0">
              <a:solidFill>
                <a:srgbClr val="000000"/>
              </a:solidFill>
            </a:endParaRPr>
          </a:p>
        </p:txBody>
      </p:sp>
      <p:graphicFrame>
        <p:nvGraphicFramePr>
          <p:cNvPr id="4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144144"/>
              </p:ext>
            </p:extLst>
          </p:nvPr>
        </p:nvGraphicFramePr>
        <p:xfrm>
          <a:off x="6988265" y="4007131"/>
          <a:ext cx="4167415" cy="16215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854"/>
                <a:gridCol w="1041854"/>
                <a:gridCol w="712106"/>
                <a:gridCol w="1371601"/>
              </a:tblGrid>
              <a:tr h="347468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Language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Tool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Mode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Ease of use**</a:t>
                      </a:r>
                    </a:p>
                  </a:txBody>
                  <a:tcPr/>
                </a:tc>
              </a:tr>
              <a:tr h="318512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F#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DiffSharp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18512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Julia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ForwardDiff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18512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Autograd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18512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 smtClean="0">
                          <a:solidFill>
                            <a:srgbClr val="000000"/>
                          </a:solidFill>
                        </a:rPr>
                        <a:t>Theano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6" name="Straight Arrow Connector 45"/>
          <p:cNvCxnSpPr>
            <a:stCxn id="33" idx="2"/>
          </p:cNvCxnSpPr>
          <p:nvPr/>
        </p:nvCxnSpPr>
        <p:spPr>
          <a:xfrm>
            <a:off x="8116165" y="2188662"/>
            <a:ext cx="0" cy="1818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47440" y="2317043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sp>
        <p:nvSpPr>
          <p:cNvPr id="50" name="TextBox 49"/>
          <p:cNvSpPr txBox="1"/>
          <p:nvPr/>
        </p:nvSpPr>
        <p:spPr>
          <a:xfrm>
            <a:off x="9284871" y="150044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</a:t>
            </a:r>
            <a:endParaRPr lang="en-GB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9187294" y="1869774"/>
            <a:ext cx="8232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9644535" y="1550886"/>
            <a:ext cx="1548843" cy="637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rgbClr val="000000"/>
                </a:solidFill>
              </a:rPr>
              <a:t>A</a:t>
            </a:r>
            <a:r>
              <a:rPr lang="en-GB" dirty="0" err="1" smtClean="0">
                <a:solidFill>
                  <a:srgbClr val="000000"/>
                </a:solidFill>
              </a:rPr>
              <a:t>utosparse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0360330" y="2188661"/>
            <a:ext cx="12990" cy="18184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854507" y="23134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no</a:t>
            </a:r>
            <a:endParaRPr lang="en-GB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0736137" y="1869774"/>
            <a:ext cx="82321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787835" y="1475221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graphicFrame>
        <p:nvGraphicFramePr>
          <p:cNvPr id="5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256016"/>
              </p:ext>
            </p:extLst>
          </p:nvPr>
        </p:nvGraphicFramePr>
        <p:xfrm>
          <a:off x="11559347" y="1550886"/>
          <a:ext cx="4167415" cy="6659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854"/>
                <a:gridCol w="1041854"/>
                <a:gridCol w="712106"/>
                <a:gridCol w="1371601"/>
              </a:tblGrid>
              <a:tr h="347468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Language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Tool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Mode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Ease of use**</a:t>
                      </a:r>
                    </a:p>
                  </a:txBody>
                  <a:tcPr/>
                </a:tc>
              </a:tr>
              <a:tr h="318512"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ADOL-C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0" name="Rounded Rectangle 59"/>
          <p:cNvSpPr/>
          <p:nvPr/>
        </p:nvSpPr>
        <p:spPr>
          <a:xfrm>
            <a:off x="1785286" y="1564988"/>
            <a:ext cx="1548843" cy="6377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rgbClr val="000000"/>
                </a:solidFill>
              </a:rPr>
              <a:t>A</a:t>
            </a:r>
            <a:r>
              <a:rPr lang="en-GB" dirty="0" err="1" smtClean="0">
                <a:solidFill>
                  <a:srgbClr val="000000"/>
                </a:solidFill>
              </a:rPr>
              <a:t>utosparse</a:t>
            </a:r>
            <a:endParaRPr lang="en-GB" dirty="0">
              <a:solidFill>
                <a:srgbClr val="000000"/>
              </a:solidFill>
            </a:endParaRPr>
          </a:p>
        </p:txBody>
      </p:sp>
      <p:cxnSp>
        <p:nvCxnSpPr>
          <p:cNvPr id="62" name="Curved Connector 61"/>
          <p:cNvCxnSpPr>
            <a:stCxn id="60" idx="0"/>
            <a:endCxn id="59" idx="0"/>
          </p:cNvCxnSpPr>
          <p:nvPr/>
        </p:nvCxnSpPr>
        <p:spPr>
          <a:xfrm rot="5400000" flipH="1" flipV="1">
            <a:off x="8094330" y="-3983736"/>
            <a:ext cx="14102" cy="11083346"/>
          </a:xfrm>
          <a:prstGeom prst="curvedConnector3">
            <a:avLst>
              <a:gd name="adj1" fmla="val 1721047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085604" y="987032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yes</a:t>
            </a:r>
            <a:endParaRPr lang="en-GB" dirty="0"/>
          </a:p>
        </p:txBody>
      </p:sp>
      <p:graphicFrame>
        <p:nvGraphicFramePr>
          <p:cNvPr id="6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7291738"/>
              </p:ext>
            </p:extLst>
          </p:nvPr>
        </p:nvGraphicFramePr>
        <p:xfrm>
          <a:off x="382129" y="3200399"/>
          <a:ext cx="5904000" cy="2855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000"/>
                <a:gridCol w="1476000"/>
                <a:gridCol w="1476000"/>
                <a:gridCol w="1476000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Language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Tool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Mode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Ease of use**</a:t>
                      </a: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Adept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F#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DiffSharp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ADiMat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 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Julia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ForwardDiff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Autograd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Theano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Fortran?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Tapenade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- -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6" name="Straight Arrow Connector 65"/>
          <p:cNvCxnSpPr/>
          <p:nvPr/>
        </p:nvCxnSpPr>
        <p:spPr>
          <a:xfrm>
            <a:off x="2559707" y="2216866"/>
            <a:ext cx="0" cy="9835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4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Tested Tools</a:t>
            </a:r>
            <a:endParaRPr lang="en-GB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180089"/>
              </p:ext>
            </p:extLst>
          </p:nvPr>
        </p:nvGraphicFramePr>
        <p:xfrm>
          <a:off x="218362" y="1158294"/>
          <a:ext cx="11808000" cy="4168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6000"/>
                <a:gridCol w="1476000"/>
                <a:gridCol w="1476000"/>
                <a:gridCol w="1476000"/>
                <a:gridCol w="1476000"/>
                <a:gridCol w="1476000"/>
                <a:gridCol w="1476000"/>
                <a:gridCol w="1476000"/>
              </a:tblGrid>
              <a:tr h="384955"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Language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Tool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Mode</a:t>
                      </a:r>
                      <a:endParaRPr lang="en-GB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Ease of use*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Sparsity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Derivatives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000000"/>
                          </a:solidFill>
                        </a:rPr>
                        <a:t>Nested derivatives</a:t>
                      </a: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Adept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st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ADOL-C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automatic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C++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Ceres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>
                          <a:solidFill>
                            <a:srgbClr val="000000"/>
                          </a:solidFill>
                        </a:rPr>
                        <a:t>manual**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st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C/Fortran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Tapenade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- -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st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GB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(2</a:t>
                      </a:r>
                      <a:r>
                        <a:rPr lang="en-GB" sz="1600" baseline="300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nd</a:t>
                      </a:r>
                      <a:r>
                        <a:rPr lang="en-GB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endParaRPr lang="en-GB" sz="16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F#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DiffSharp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ADiMat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F, 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 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st</a:t>
                      </a: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MuPAD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Julia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ForwardDiff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F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+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none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Autograd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R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52876"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Python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rgbClr val="000000"/>
                          </a:solidFill>
                        </a:rPr>
                        <a:t>Theano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-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manual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n</a:t>
                      </a:r>
                      <a:r>
                        <a:rPr lang="en-GB" sz="1600" baseline="30000" dirty="0" smtClean="0">
                          <a:solidFill>
                            <a:srgbClr val="000000"/>
                          </a:solidFill>
                        </a:rPr>
                        <a:t>th</a:t>
                      </a:r>
                      <a:r>
                        <a:rPr lang="en-GB" sz="16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GB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>
                          <a:solidFill>
                            <a:srgbClr val="000000"/>
                          </a:solidFill>
                        </a:rPr>
                        <a:t>yes</a:t>
                      </a:r>
                      <a:endParaRPr lang="en-GB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935819" y="5590311"/>
            <a:ext cx="4205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*ease of use score can be subjective</a:t>
            </a:r>
          </a:p>
          <a:p>
            <a:r>
              <a:rPr lang="en-GB" dirty="0"/>
              <a:t>**only when there are independent </a:t>
            </a:r>
            <a:r>
              <a:rPr lang="en-GB" dirty="0" smtClean="0"/>
              <a:t>blocks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78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Adept – sparsity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1946"/>
            <a:ext cx="10058400" cy="4951036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#</a:t>
            </a: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include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5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</a:t>
            </a:r>
            <a:r>
              <a:rPr lang="en-GB" sz="15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adept.h</a:t>
            </a:r>
            <a:r>
              <a:rPr lang="en-GB" sz="15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“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using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adept::</a:t>
            </a:r>
            <a:r>
              <a:rPr lang="en-GB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5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aus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5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vector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5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adouble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err.size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set_values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</a:t>
            </a:r>
            <a:r>
              <a:rPr lang="en-GB" sz="15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params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adept::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set_values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aus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500" dirty="0" err="1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.size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&amp;</a:t>
            </a:r>
            <a:r>
              <a:rPr lang="en-GB" sz="1500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us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stack.new_recording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hand_objective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5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500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17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Adept – sparsity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41946"/>
            <a:ext cx="10058400" cy="4951036"/>
          </a:xfrm>
        </p:spPr>
        <p:txBody>
          <a:bodyPr>
            <a:no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set_gradients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., 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aparams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5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size_t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0;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n_pts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++)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aus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 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set_gradient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(1.);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aus</a:t>
            </a:r>
            <a:r>
              <a:rPr lang="en-GB" sz="1500" dirty="0" smtClean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2 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*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+ 1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set_gradient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(0.);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15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stack.forward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GB" sz="15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adept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get_gradients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(&amp;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GB" sz="15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aerr.size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(), &amp;J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0</a:t>
            </a:r>
            <a:r>
              <a:rPr lang="en-GB" sz="15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</a:t>
            </a:r>
            <a:r>
              <a:rPr lang="en-GB" sz="15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  <a:endParaRPr lang="en-GB" sz="1500" dirty="0" smtClean="0">
              <a:solidFill>
                <a:srgbClr val="A31515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570929"/>
              </p:ext>
            </p:extLst>
          </p:nvPr>
        </p:nvGraphicFramePr>
        <p:xfrm>
          <a:off x="5975443" y="4034942"/>
          <a:ext cx="4536000" cy="204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432000"/>
                <a:gridCol w="1080000"/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 smtClean="0">
                          <a:solidFill>
                            <a:srgbClr val="000000"/>
                          </a:solidFill>
                        </a:rPr>
                        <a:t>000000000</a:t>
                      </a:r>
                      <a:endParaRPr lang="en-GB" sz="15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44000"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0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721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5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2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Conclusion – </a:t>
            </a:r>
            <a:r>
              <a:rPr lang="en-GB" dirty="0" err="1" smtClean="0"/>
              <a:t>c++</a:t>
            </a:r>
            <a:r>
              <a:rPr lang="en-GB" dirty="0" smtClean="0"/>
              <a:t> - adept, F# -</a:t>
            </a:r>
            <a:r>
              <a:rPr lang="en-GB" dirty="0" err="1" smtClean="0"/>
              <a:t>diffsharp</a:t>
            </a:r>
            <a:r>
              <a:rPr lang="en-GB" dirty="0" smtClean="0"/>
              <a:t>, python –FD, </a:t>
            </a:r>
            <a:r>
              <a:rPr lang="en-GB" dirty="0" err="1" smtClean="0"/>
              <a:t>matlab</a:t>
            </a:r>
            <a:r>
              <a:rPr lang="en-GB" dirty="0" smtClean="0"/>
              <a:t> -</a:t>
            </a:r>
            <a:r>
              <a:rPr lang="en-GB" dirty="0" err="1" smtClean="0"/>
              <a:t>adimat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 Use Adept</a:t>
            </a:r>
          </a:p>
          <a:p>
            <a:pPr lvl="1"/>
            <a:r>
              <a:rPr lang="en-GB" dirty="0" smtClean="0"/>
              <a:t>Easy to use</a:t>
            </a:r>
          </a:p>
          <a:p>
            <a:pPr lvl="1"/>
            <a:r>
              <a:rPr lang="en-GB" dirty="0" smtClean="0"/>
              <a:t>Requires only to template your C++ code or use </a:t>
            </a:r>
            <a:r>
              <a:rPr lang="en-GB" dirty="0" err="1" smtClean="0"/>
              <a:t>adouble</a:t>
            </a:r>
            <a:r>
              <a:rPr lang="en-GB" dirty="0" smtClean="0"/>
              <a:t> type</a:t>
            </a:r>
          </a:p>
          <a:p>
            <a:pPr lvl="1"/>
            <a:r>
              <a:rPr lang="en-GB" dirty="0"/>
              <a:t>Stably ~10 slower </a:t>
            </a:r>
            <a:r>
              <a:rPr lang="en-GB" dirty="0" smtClean="0"/>
              <a:t>than </a:t>
            </a:r>
            <a:r>
              <a:rPr lang="en-GB" dirty="0"/>
              <a:t>hand-coded </a:t>
            </a:r>
            <a:r>
              <a:rPr lang="en-GB" dirty="0" smtClean="0"/>
              <a:t>derivative</a:t>
            </a:r>
          </a:p>
          <a:p>
            <a:pPr lvl="1"/>
            <a:r>
              <a:rPr lang="en-GB" dirty="0" err="1" smtClean="0"/>
              <a:t>OpenMP</a:t>
            </a:r>
            <a:r>
              <a:rPr lang="en-GB" dirty="0" smtClean="0"/>
              <a:t> parallelization support</a:t>
            </a:r>
          </a:p>
          <a:p>
            <a:pPr lvl="1"/>
            <a:r>
              <a:rPr lang="en-GB" dirty="0" smtClean="0"/>
              <a:t>Only one .h and two .</a:t>
            </a:r>
            <a:r>
              <a:rPr lang="en-GB" dirty="0" err="1" smtClean="0"/>
              <a:t>cpp</a:t>
            </a:r>
            <a:r>
              <a:rPr lang="en-GB" dirty="0" smtClean="0"/>
              <a:t> files (3.4k </a:t>
            </a:r>
            <a:r>
              <a:rPr lang="en-GB" dirty="0" err="1" smtClean="0"/>
              <a:t>loc</a:t>
            </a:r>
            <a:r>
              <a:rPr lang="en-GB" dirty="0" smtClean="0"/>
              <a:t> in total)</a:t>
            </a:r>
          </a:p>
          <a:p>
            <a:pPr lvl="1"/>
            <a:r>
              <a:rPr lang="en-GB" dirty="0" smtClean="0"/>
              <a:t>The Apache License, v2.0</a:t>
            </a:r>
            <a:endParaRPr lang="en-GB" dirty="0"/>
          </a:p>
          <a:p>
            <a:r>
              <a:rPr lang="en-GB" dirty="0"/>
              <a:t> </a:t>
            </a:r>
            <a:r>
              <a:rPr lang="en-GB" dirty="0" smtClean="0"/>
              <a:t>Cons</a:t>
            </a:r>
          </a:p>
          <a:p>
            <a:pPr lvl="1"/>
            <a:r>
              <a:rPr lang="en-GB" dirty="0" smtClean="0"/>
              <a:t>Only first-order derivatives</a:t>
            </a:r>
          </a:p>
          <a:p>
            <a:pPr lvl="1"/>
            <a:r>
              <a:rPr lang="en-GB" dirty="0" smtClean="0"/>
              <a:t>Incompatible with some matrix libraries (e.g. Eigen)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4331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370838"/>
                  </p:ext>
                </p:extLst>
              </p:nvPr>
            </p:nvGraphicFramePr>
            <p:xfrm>
              <a:off x="480000" y="1347537"/>
              <a:ext cx="11232000" cy="464274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808000"/>
                    <a:gridCol w="2808000"/>
                    <a:gridCol w="2808000"/>
                    <a:gridCol w="2808000"/>
                  </a:tblGrid>
                  <a:tr h="39172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sin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⁡(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)))</m:t>
                                </m:r>
                              </m:oMath>
                            </m:oMathPara>
                          </a14:m>
                          <a:endParaRPr lang="en-GB" b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Symbolic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Symbolic optimized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Automatic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5101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f(x)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{</a:t>
                          </a:r>
                        </a:p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for</a:t>
                          </a:r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</a:t>
                          </a:r>
                          <a:r>
                            <a:rPr lang="en-GB" sz="1600" baseline="0" dirty="0" err="1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i</a:t>
                          </a:r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in [1 2 3]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{</a:t>
                          </a:r>
                        </a:p>
                        <a:p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x</a:t>
                          </a:r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= sin(x);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}</a:t>
                          </a:r>
                        </a:p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return x;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}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86370838"/>
                  </p:ext>
                </p:extLst>
              </p:nvPr>
            </p:nvGraphicFramePr>
            <p:xfrm>
              <a:off x="480000" y="1347537"/>
              <a:ext cx="11232000" cy="464274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808000"/>
                    <a:gridCol w="2808000"/>
                    <a:gridCol w="2808000"/>
                    <a:gridCol w="2808000"/>
                  </a:tblGrid>
                  <a:tr h="3917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17" t="-1563" r="-300434" b="-109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Symbolic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Symbolic optimized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b="0" dirty="0" smtClean="0">
                              <a:solidFill>
                                <a:schemeClr val="tx1"/>
                              </a:solidFill>
                            </a:rPr>
                            <a:t>Automatic</a:t>
                          </a:r>
                          <a:endParaRPr lang="en-GB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51018">
                    <a:tc>
                      <a:txBody>
                        <a:bodyPr/>
                        <a:lstStyle/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f(x)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{</a:t>
                          </a:r>
                        </a:p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for</a:t>
                          </a:r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</a:t>
                          </a:r>
                          <a:r>
                            <a:rPr lang="en-GB" sz="1600" baseline="0" dirty="0" err="1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i</a:t>
                          </a:r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in [1 2 3]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{</a:t>
                          </a:r>
                        </a:p>
                        <a:p>
                          <a:r>
                            <a:rPr lang="en-GB" sz="1600" baseline="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x</a:t>
                          </a:r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 = sin(x);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}</a:t>
                          </a:r>
                        </a:p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return x;</a:t>
                          </a:r>
                        </a:p>
                        <a:p>
                          <a:r>
                            <a:rPr lang="en-GB" sz="1600" dirty="0" smtClean="0">
                              <a:solidFill>
                                <a:schemeClr val="tx1"/>
                              </a:solidFill>
                              <a:latin typeface="Consolas" panose="020B0609020204030204" pitchFamily="49" charset="0"/>
                              <a:cs typeface="Consolas" panose="020B0609020204030204" pitchFamily="49" charset="0"/>
                            </a:rPr>
                            <a:t>}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 smtClean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1600" dirty="0">
                            <a:solidFill>
                              <a:schemeClr val="tx1"/>
                            </a:solidFill>
                            <a:latin typeface="Consolas" panose="020B0609020204030204" pitchFamily="49" charset="0"/>
                            <a:cs typeface="Consolas" panose="020B0609020204030204" pitchFamily="49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Symbolic vs. Automatic</a:t>
            </a:r>
            <a:endParaRPr lang="en-GB" dirty="0">
              <a:solidFill>
                <a:srgbClr val="FF000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60287"/>
              </p:ext>
            </p:extLst>
          </p:nvPr>
        </p:nvGraphicFramePr>
        <p:xfrm>
          <a:off x="3288000" y="1347537"/>
          <a:ext cx="2808000" cy="46427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8000"/>
              </a:tblGrid>
              <a:tr h="391726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Symbolic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51018"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df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dx =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cos(sin(sin(x)))*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cos(sin(x))*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cos(x);</a:t>
                      </a:r>
                    </a:p>
                    <a:p>
                      <a:endParaRPr lang="en-GB" sz="1600" baseline="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 dx;</a:t>
                      </a:r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GB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28970"/>
              </p:ext>
            </p:extLst>
          </p:nvPr>
        </p:nvGraphicFramePr>
        <p:xfrm>
          <a:off x="8904000" y="1347537"/>
          <a:ext cx="2808000" cy="46427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8000"/>
              </a:tblGrid>
              <a:tr h="391726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Automatic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51018"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df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dx = 1;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 </a:t>
                      </a:r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in 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[1 2 3]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dx = cos(x)*dx;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 x = sin(x);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 dx;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  <a:endParaRPr lang="en-GB" sz="16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504657"/>
              </p:ext>
            </p:extLst>
          </p:nvPr>
        </p:nvGraphicFramePr>
        <p:xfrm>
          <a:off x="6096000" y="1347537"/>
          <a:ext cx="2808000" cy="46427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08000"/>
              </a:tblGrid>
              <a:tr h="391726">
                <a:tc>
                  <a:txBody>
                    <a:bodyPr/>
                    <a:lstStyle/>
                    <a:p>
                      <a:pPr algn="ctr"/>
                      <a:r>
                        <a:rPr lang="en-GB" b="0" dirty="0" smtClean="0">
                          <a:solidFill>
                            <a:schemeClr val="tx1"/>
                          </a:solidFill>
                        </a:rPr>
                        <a:t>Symbolic optimized</a:t>
                      </a:r>
                      <a:endParaRPr lang="en-GB" b="0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251018">
                <a:tc>
                  <a:txBody>
                    <a:bodyPr/>
                    <a:lstStyle/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df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(x)</a:t>
                      </a: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{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tmp</a:t>
                      </a:r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= sin(x);</a:t>
                      </a:r>
                    </a:p>
                    <a:p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dx =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cos(sin(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tmp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))*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</a:t>
                      </a:r>
                      <a:r>
                        <a:rPr lang="en-GB" sz="1600" baseline="0" dirty="0" err="1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tmp</a:t>
                      </a:r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)*</a:t>
                      </a: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cos(x);</a:t>
                      </a:r>
                    </a:p>
                    <a:p>
                      <a:endParaRPr lang="en-GB" sz="1600" baseline="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baseline="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return dx;</a:t>
                      </a:r>
                      <a:endParaRPr lang="en-GB" sz="1600" dirty="0" smtClean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-GB" sz="1600" dirty="0" smtClean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974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540000" y="3204000"/>
            <a:ext cx="2711343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dv2 = dx1*x2 + x1*dx2;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40000" y="3204000"/>
            <a:ext cx="2711343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dv3 = dv1 + dv2;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 dv3;</a:t>
            </a:r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0000" y="3204000"/>
            <a:ext cx="2711343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(x1,dx1,x2,dx2) </a:t>
            </a:r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0000" y="3204000"/>
            <a:ext cx="2711343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dv1 = dx1/x1;</a:t>
            </a: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How </a:t>
            </a:r>
            <a:r>
              <a:rPr lang="en-GB" dirty="0" smtClean="0"/>
              <a:t>Does </a:t>
            </a:r>
            <a:r>
              <a:rPr lang="en-GB" dirty="0" smtClean="0"/>
              <a:t>AD </a:t>
            </a:r>
            <a:r>
              <a:rPr lang="en-GB" dirty="0" smtClean="0"/>
              <a:t>Work?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556698" y="1262907"/>
                <a:ext cx="2550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262907"/>
                <a:ext cx="255050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864" t="-2174" r="-47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556698" y="1657454"/>
                <a:ext cx="1183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657454"/>
                <a:ext cx="118301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2577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556698" y="1928603"/>
                <a:ext cx="1036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928603"/>
                <a:ext cx="103611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941" r="-235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556698" y="2205602"/>
                <a:ext cx="1315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2205602"/>
                <a:ext cx="131504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315" r="-185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6204420" y="1548000"/>
            <a:ext cx="3130461" cy="4188602"/>
            <a:chOff x="6138621" y="2061521"/>
            <a:chExt cx="2651356" cy="3724169"/>
          </a:xfrm>
        </p:grpSpPr>
        <p:sp>
          <p:nvSpPr>
            <p:cNvPr id="4" name="TextBox 3"/>
            <p:cNvSpPr txBox="1"/>
            <p:nvPr/>
          </p:nvSpPr>
          <p:spPr>
            <a:xfrm>
              <a:off x="6138621" y="5457310"/>
              <a:ext cx="324154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1</a:t>
              </a:r>
              <a:endParaRPr lang="en-GB" baseline="-250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251145" y="2061521"/>
              <a:ext cx="25519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/>
                <a:t>f</a:t>
              </a:r>
              <a:endParaRPr lang="en-GB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28704" y="3216877"/>
              <a:ext cx="27764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+</a:t>
              </a:r>
              <a:endParaRPr lang="en-GB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9801" y="4238367"/>
              <a:ext cx="32288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ln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96677" y="4238367"/>
              <a:ext cx="24659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/>
                <a:t>*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40544" y="5452080"/>
              <a:ext cx="349433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2</a:t>
              </a:r>
              <a:endParaRPr lang="en-GB" baseline="-25000" dirty="0"/>
            </a:p>
          </p:txBody>
        </p:sp>
        <p:cxnSp>
          <p:nvCxnSpPr>
            <p:cNvPr id="12" name="Straight Arrow Connector 11"/>
            <p:cNvCxnSpPr>
              <a:stCxn id="4" idx="0"/>
              <a:endCxn id="8" idx="2"/>
            </p:cNvCxnSpPr>
            <p:nvPr/>
          </p:nvCxnSpPr>
          <p:spPr>
            <a:xfrm flipV="1">
              <a:off x="6300698" y="4566748"/>
              <a:ext cx="420543" cy="89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0"/>
              <a:endCxn id="9" idx="2"/>
            </p:cNvCxnSpPr>
            <p:nvPr/>
          </p:nvCxnSpPr>
          <p:spPr>
            <a:xfrm flipH="1" flipV="1">
              <a:off x="8019972" y="4566748"/>
              <a:ext cx="595288" cy="885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0"/>
              <a:endCxn id="9" idx="2"/>
            </p:cNvCxnSpPr>
            <p:nvPr/>
          </p:nvCxnSpPr>
          <p:spPr>
            <a:xfrm flipV="1">
              <a:off x="6300698" y="4566748"/>
              <a:ext cx="1719274" cy="89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0"/>
              <a:endCxn id="7" idx="2"/>
            </p:cNvCxnSpPr>
            <p:nvPr/>
          </p:nvCxnSpPr>
          <p:spPr>
            <a:xfrm flipV="1">
              <a:off x="6721241" y="3545257"/>
              <a:ext cx="646283" cy="693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0"/>
              <a:endCxn id="7" idx="2"/>
            </p:cNvCxnSpPr>
            <p:nvPr/>
          </p:nvCxnSpPr>
          <p:spPr>
            <a:xfrm flipH="1" flipV="1">
              <a:off x="7367524" y="3545257"/>
              <a:ext cx="652448" cy="693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7" idx="0"/>
              <a:endCxn id="6" idx="2"/>
            </p:cNvCxnSpPr>
            <p:nvPr/>
          </p:nvCxnSpPr>
          <p:spPr>
            <a:xfrm flipV="1">
              <a:off x="7367524" y="2430853"/>
              <a:ext cx="11220" cy="78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214022" y="4217117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62004" y="4209191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539653" y="3156162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8895749" y="4668998"/>
                <a:ext cx="14067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 (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seed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749" y="4668998"/>
                <a:ext cx="1406732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2165" t="-4444" r="-5628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5426353" y="3191710"/>
                <a:ext cx="1588512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353" y="3191710"/>
                <a:ext cx="1588512" cy="5657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8173520" y="3363018"/>
                <a:ext cx="22934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520" y="3363018"/>
                <a:ext cx="2293448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064" t="-4444" r="-53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/>
              <p:cNvSpPr txBox="1"/>
              <p:nvPr/>
            </p:nvSpPr>
            <p:spPr>
              <a:xfrm>
                <a:off x="7791281" y="2123290"/>
                <a:ext cx="2343847" cy="565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281" y="2123290"/>
                <a:ext cx="2343847" cy="5657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V="1">
            <a:off x="10881732" y="1637819"/>
            <a:ext cx="41189" cy="3912973"/>
          </a:xfrm>
          <a:prstGeom prst="straightConnector1">
            <a:avLst/>
          </a:prstGeom>
          <a:ln w="31750">
            <a:solidFill>
              <a:schemeClr val="dk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106627" y="4668997"/>
                <a:ext cx="14247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 (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seed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627" y="4668997"/>
                <a:ext cx="142474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288" t="-4444" r="-5150" b="-3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03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5" grpId="0" animBg="1"/>
      <p:bldP spid="56" grpId="0"/>
      <p:bldP spid="45" grpId="0"/>
      <p:bldP spid="46" grpId="0"/>
      <p:bldP spid="47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Reverse </a:t>
            </a:r>
            <a:r>
              <a:rPr lang="en-GB" dirty="0"/>
              <a:t>M</a:t>
            </a:r>
            <a:r>
              <a:rPr lang="en-GB" dirty="0" smtClean="0"/>
              <a:t>ode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9253704" y="251612"/>
                <a:ext cx="950433" cy="5720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3704" y="251612"/>
                <a:ext cx="950433" cy="5720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/>
          <p:cNvGrpSpPr/>
          <p:nvPr/>
        </p:nvGrpSpPr>
        <p:grpSpPr>
          <a:xfrm>
            <a:off x="6207243" y="1548000"/>
            <a:ext cx="3130461" cy="4188602"/>
            <a:chOff x="6138621" y="2061521"/>
            <a:chExt cx="2651356" cy="3724169"/>
          </a:xfrm>
        </p:grpSpPr>
        <p:sp>
          <p:nvSpPr>
            <p:cNvPr id="73" name="TextBox 72"/>
            <p:cNvSpPr txBox="1"/>
            <p:nvPr/>
          </p:nvSpPr>
          <p:spPr>
            <a:xfrm>
              <a:off x="6138621" y="5457310"/>
              <a:ext cx="324154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1</a:t>
              </a:r>
              <a:endParaRPr lang="en-GB" baseline="-250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7251145" y="2061521"/>
              <a:ext cx="25519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dirty="0" smtClean="0"/>
                <a:t>f</a:t>
              </a:r>
              <a:endParaRPr lang="en-GB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228704" y="3216877"/>
              <a:ext cx="27764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+</a:t>
              </a:r>
              <a:endParaRPr lang="en-GB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559801" y="4238367"/>
              <a:ext cx="32288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ln</a:t>
              </a:r>
              <a:endParaRPr lang="en-GB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96677" y="4238367"/>
              <a:ext cx="246590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/>
                <a:t>*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8440544" y="5452080"/>
              <a:ext cx="349433" cy="328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smtClean="0"/>
                <a:t>x</a:t>
              </a:r>
              <a:r>
                <a:rPr lang="en-GB" baseline="-25000" dirty="0" smtClean="0"/>
                <a:t>2</a:t>
              </a:r>
              <a:endParaRPr lang="en-GB" baseline="-25000" dirty="0"/>
            </a:p>
          </p:txBody>
        </p:sp>
        <p:cxnSp>
          <p:nvCxnSpPr>
            <p:cNvPr id="79" name="Straight Arrow Connector 78"/>
            <p:cNvCxnSpPr>
              <a:stCxn id="73" idx="0"/>
              <a:endCxn id="76" idx="2"/>
            </p:cNvCxnSpPr>
            <p:nvPr/>
          </p:nvCxnSpPr>
          <p:spPr>
            <a:xfrm flipV="1">
              <a:off x="6300698" y="4566748"/>
              <a:ext cx="420543" cy="89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78" idx="0"/>
              <a:endCxn id="77" idx="2"/>
            </p:cNvCxnSpPr>
            <p:nvPr/>
          </p:nvCxnSpPr>
          <p:spPr>
            <a:xfrm flipH="1" flipV="1">
              <a:off x="8019972" y="4566748"/>
              <a:ext cx="595288" cy="8853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73" idx="0"/>
              <a:endCxn id="77" idx="2"/>
            </p:cNvCxnSpPr>
            <p:nvPr/>
          </p:nvCxnSpPr>
          <p:spPr>
            <a:xfrm flipV="1">
              <a:off x="6300698" y="4566748"/>
              <a:ext cx="1719274" cy="8905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76" idx="0"/>
              <a:endCxn id="75" idx="2"/>
            </p:cNvCxnSpPr>
            <p:nvPr/>
          </p:nvCxnSpPr>
          <p:spPr>
            <a:xfrm flipV="1">
              <a:off x="6721241" y="3545257"/>
              <a:ext cx="646283" cy="693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77" idx="0"/>
              <a:endCxn id="75" idx="2"/>
            </p:cNvCxnSpPr>
            <p:nvPr/>
          </p:nvCxnSpPr>
          <p:spPr>
            <a:xfrm flipH="1" flipV="1">
              <a:off x="7367524" y="3545257"/>
              <a:ext cx="652448" cy="693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5" idx="0"/>
              <a:endCxn id="74" idx="2"/>
            </p:cNvCxnSpPr>
            <p:nvPr/>
          </p:nvCxnSpPr>
          <p:spPr>
            <a:xfrm flipV="1">
              <a:off x="7367524" y="2430853"/>
              <a:ext cx="11220" cy="7860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214022" y="4217117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2</a:t>
              </a:r>
              <a:endParaRPr lang="en-GB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62004" y="4209191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7539653" y="3156162"/>
              <a:ext cx="409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v</a:t>
              </a:r>
              <a:r>
                <a:rPr lang="en-GB" baseline="-25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3</a:t>
              </a:r>
            </a:p>
          </p:txBody>
        </p:sp>
      </p:grpSp>
      <p:cxnSp>
        <p:nvCxnSpPr>
          <p:cNvPr id="88" name="Straight Arrow Connector 87"/>
          <p:cNvCxnSpPr/>
          <p:nvPr/>
        </p:nvCxnSpPr>
        <p:spPr>
          <a:xfrm flipV="1">
            <a:off x="10884555" y="1637819"/>
            <a:ext cx="41189" cy="3912973"/>
          </a:xfrm>
          <a:prstGeom prst="straightConnector1">
            <a:avLst/>
          </a:prstGeom>
          <a:ln w="31750"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/>
              <p:cNvSpPr txBox="1"/>
              <p:nvPr/>
            </p:nvSpPr>
            <p:spPr>
              <a:xfrm>
                <a:off x="7808867" y="2263548"/>
                <a:ext cx="1866408" cy="283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 (</m:t>
                      </m:r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seed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867" y="2263548"/>
                <a:ext cx="1866408" cy="283732"/>
              </a:xfrm>
              <a:prstGeom prst="rect">
                <a:avLst/>
              </a:prstGeom>
              <a:blipFill rotWithShape="0">
                <a:blip r:embed="rId3"/>
                <a:stretch>
                  <a:fillRect l="-3268" t="-2128" r="-3595" b="-34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/>
              <p:cNvSpPr txBox="1"/>
              <p:nvPr/>
            </p:nvSpPr>
            <p:spPr>
              <a:xfrm>
                <a:off x="8245857" y="3215734"/>
                <a:ext cx="1646797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57" y="3215734"/>
                <a:ext cx="1646797" cy="5720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" name="TextBox 98"/>
              <p:cNvSpPr txBox="1"/>
              <p:nvPr/>
            </p:nvSpPr>
            <p:spPr>
              <a:xfrm>
                <a:off x="5481839" y="3213505"/>
                <a:ext cx="1706749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99" name="Text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839" y="3213505"/>
                <a:ext cx="1706749" cy="5720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/>
              <p:cNvSpPr txBox="1"/>
              <p:nvPr/>
            </p:nvSpPr>
            <p:spPr>
              <a:xfrm>
                <a:off x="8872836" y="4562676"/>
                <a:ext cx="1805431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36" y="4562676"/>
                <a:ext cx="1805431" cy="5720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TextBox 100"/>
              <p:cNvSpPr txBox="1"/>
              <p:nvPr/>
            </p:nvSpPr>
            <p:spPr>
              <a:xfrm>
                <a:off x="3340800" y="4610588"/>
                <a:ext cx="3172407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 smtClean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800" y="4610588"/>
                <a:ext cx="3172407" cy="57201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556698" y="1262907"/>
                <a:ext cx="2550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262907"/>
                <a:ext cx="2550505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2864" t="-2174" r="-477" b="-326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556698" y="1657454"/>
                <a:ext cx="11830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657454"/>
                <a:ext cx="1183016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2577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556698" y="1928603"/>
                <a:ext cx="1036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1928603"/>
                <a:ext cx="1036116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2941" r="-2353" b="-15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556698" y="2205602"/>
                <a:ext cx="13150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98" y="2205602"/>
                <a:ext cx="1315040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315" r="-1852" b="-1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(x1,x2,dv3) </a:t>
            </a:r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32899" y="7003301"/>
            <a:ext cx="2707901" cy="28132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df</a:t>
            </a:r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(x1,x2,dv3) </a:t>
            </a:r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dv2 = dv3;</a:t>
            </a: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dv1 = dv3;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dx2 = </a:t>
            </a:r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dv2*x1;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dx1 = dv1/x1 + dv2*x2;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 (dx1,dx2);</a:t>
            </a:r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dx1 = dv1/x1 + dv2*x2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return (dx1,dx2);</a:t>
            </a:r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dx2 = </a:t>
            </a:r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dv2*x1</a:t>
            </a:r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dv1 = dv3;</a:t>
            </a: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0000" y="3204000"/>
            <a:ext cx="2707901" cy="280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dv2 </a:t>
            </a:r>
            <a:r>
              <a:rPr lang="en-GB" sz="1600" dirty="0">
                <a:latin typeface="Consolas" panose="020B0609020204030204" pitchFamily="49" charset="0"/>
                <a:cs typeface="Consolas" panose="020B0609020204030204" pitchFamily="49" charset="0"/>
              </a:rPr>
              <a:t>= dv3;</a:t>
            </a: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9" grpId="0"/>
      <p:bldP spid="100" grpId="0"/>
      <p:bldP spid="101" grpId="0"/>
      <p:bldP spid="37" grpId="0" animBg="1"/>
      <p:bldP spid="40" grpId="0"/>
      <p:bldP spid="45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6562953" y="3137530"/>
            <a:ext cx="4399276" cy="31085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double x, dx;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GB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endParaRPr lang="en-GB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562953" y="3772285"/>
            <a:ext cx="4399277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operator+(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-&gt; res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x +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res.dx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dx +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rhs.dx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Different Approaches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31779"/>
            <a:ext cx="10058400" cy="1990409"/>
          </a:xfrm>
        </p:spPr>
        <p:txBody>
          <a:bodyPr>
            <a:normAutofit/>
          </a:bodyPr>
          <a:lstStyle/>
          <a:p>
            <a:r>
              <a:rPr lang="en-GB" sz="2400" dirty="0" smtClean="0"/>
              <a:t> Source transformation</a:t>
            </a:r>
          </a:p>
          <a:p>
            <a:endParaRPr lang="en-GB" sz="2400" dirty="0"/>
          </a:p>
          <a:p>
            <a:endParaRPr lang="en-GB" sz="2400" dirty="0" smtClean="0"/>
          </a:p>
          <a:p>
            <a:r>
              <a:rPr lang="en-GB" sz="2400" dirty="0" smtClean="0"/>
              <a:t> Operator overloading</a:t>
            </a:r>
            <a:endParaRPr lang="en-GB" sz="2400" dirty="0">
              <a:solidFill>
                <a:srgbClr val="FF000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2543184" y="1572186"/>
            <a:ext cx="7105632" cy="716380"/>
            <a:chOff x="1007517" y="2809278"/>
            <a:chExt cx="7105632" cy="716380"/>
          </a:xfrm>
        </p:grpSpPr>
        <p:sp>
          <p:nvSpPr>
            <p:cNvPr id="7" name="TextBox 6"/>
            <p:cNvSpPr txBox="1"/>
            <p:nvPr/>
          </p:nvSpPr>
          <p:spPr>
            <a:xfrm>
              <a:off x="1007517" y="2879327"/>
              <a:ext cx="2537193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double f(double x</a:t>
              </a:r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{return x*x;}</a:t>
              </a:r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05270" y="2879327"/>
              <a:ext cx="2607879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double </a:t>
              </a:r>
              <a:r>
                <a:rPr lang="en-GB" dirty="0" err="1" smtClean="0">
                  <a:latin typeface="Consolas" panose="020B0609020204030204" pitchFamily="49" charset="0"/>
                  <a:cs typeface="Consolas" panose="020B0609020204030204" pitchFamily="49" charset="0"/>
                </a:rPr>
                <a:t>df</a:t>
              </a:r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(double x</a:t>
              </a:r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) </a:t>
              </a:r>
            </a:p>
            <a:p>
              <a:r>
                <a:rPr lang="en-GB" dirty="0" smtClean="0">
                  <a:latin typeface="Consolas" panose="020B0609020204030204" pitchFamily="49" charset="0"/>
                  <a:cs typeface="Consolas" panose="020B0609020204030204" pitchFamily="49" charset="0"/>
                </a:rPr>
                <a:t>{return 2*x;}</a:t>
              </a:r>
              <a:endParaRPr lang="en-GB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3" name="Straight Arrow Connector 12"/>
            <p:cNvCxnSpPr>
              <a:stCxn id="7" idx="3"/>
              <a:endCxn id="10" idx="1"/>
            </p:cNvCxnSpPr>
            <p:nvPr/>
          </p:nvCxnSpPr>
          <p:spPr>
            <a:xfrm>
              <a:off x="3544710" y="3202493"/>
              <a:ext cx="1960560" cy="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3841127" y="2809278"/>
              <a:ext cx="2310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b="1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629392" y="3122188"/>
            <a:ext cx="236477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template&lt;class T&gt;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T f(T x</a:t>
            </a:r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</a:p>
          <a:p>
            <a:r>
              <a:rPr lang="en-GB" dirty="0" smtClean="0">
                <a:latin typeface="Consolas" panose="020B0609020204030204" pitchFamily="49" charset="0"/>
                <a:cs typeface="Consolas" panose="020B0609020204030204" pitchFamily="49" charset="0"/>
              </a:rPr>
              <a:t>{return x*x;}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62954" y="4837275"/>
            <a:ext cx="4399276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operator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*(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adouble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 -&gt; res</a:t>
            </a: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x*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res.dx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= dx*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+ x*</a:t>
            </a:r>
            <a:r>
              <a:rPr lang="en-GB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rhs.dx</a:t>
            </a:r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55256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2" grpId="0"/>
    </p:bldLst>
  </p:timing>
</p:sld>
</file>

<file path=ppt/theme/theme1.xml><?xml version="1.0" encoding="utf-8"?>
<a:theme xmlns:a="http://schemas.openxmlformats.org/drawingml/2006/main" name="Retrospect">
  <a:themeElements>
    <a:clrScheme name="Custom 4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000000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000000"/>
      </a:hlink>
      <a:folHlink>
        <a:srgbClr val="00000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10204</TotalTime>
  <Words>2032</Words>
  <Application>Microsoft Office PowerPoint</Application>
  <PresentationFormat>Widescreen</PresentationFormat>
  <Paragraphs>912</Paragraphs>
  <Slides>59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Consolas</vt:lpstr>
      <vt:lpstr>Courier New</vt:lpstr>
      <vt:lpstr>Wingdings</vt:lpstr>
      <vt:lpstr>Retrospect</vt:lpstr>
      <vt:lpstr>Automatic Differentiation</vt:lpstr>
      <vt:lpstr>Motivation</vt:lpstr>
      <vt:lpstr>Computing Derivatives</vt:lpstr>
      <vt:lpstr>Computing Derivatives</vt:lpstr>
      <vt:lpstr>Why Not Finite Differences?</vt:lpstr>
      <vt:lpstr>Symbolic vs. Automatic</vt:lpstr>
      <vt:lpstr>How Does AD Work?</vt:lpstr>
      <vt:lpstr>Reverse Mode</vt:lpstr>
      <vt:lpstr>Different Approaches</vt:lpstr>
      <vt:lpstr>Tested Tools</vt:lpstr>
      <vt:lpstr>Problems</vt:lpstr>
      <vt:lpstr>Gaussian Distribution</vt:lpstr>
      <vt:lpstr>Gaussian Mixture Model</vt:lpstr>
      <vt:lpstr>GMM Log-likelihood with Prior</vt:lpstr>
      <vt:lpstr>Problem Size</vt:lpstr>
      <vt:lpstr>PowerPoint Presentation</vt:lpstr>
      <vt:lpstr>Vector Version</vt:lpstr>
      <vt:lpstr>PowerPoint Presentation</vt:lpstr>
      <vt:lpstr>PowerPoint Presentation</vt:lpstr>
      <vt:lpstr>PowerPoint Presentation</vt:lpstr>
      <vt:lpstr>PowerPoint Presentation</vt:lpstr>
      <vt:lpstr>Split Objective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Bundle Adjustment</vt:lpstr>
      <vt:lpstr>Bundle Adjustment</vt:lpstr>
      <vt:lpstr>Jacobian Sparsity Pattern</vt:lpstr>
      <vt:lpstr>Problem Sizes</vt:lpstr>
      <vt:lpstr>PowerPoint Presentation</vt:lpstr>
      <vt:lpstr>PowerPoint Presentation</vt:lpstr>
      <vt:lpstr>PowerPoint Presentation</vt:lpstr>
      <vt:lpstr>Hand Tracking</vt:lpstr>
      <vt:lpstr>Hand Tracking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Roaming Correspondences</vt:lpstr>
      <vt:lpstr>Roaming Correspondences</vt:lpstr>
      <vt:lpstr>PowerPoint Presentation</vt:lpstr>
      <vt:lpstr>PowerPoint Presentation</vt:lpstr>
      <vt:lpstr>PowerPoint Presentation</vt:lpstr>
      <vt:lpstr>PowerPoint Presentation</vt:lpstr>
      <vt:lpstr>Major drawbacks</vt:lpstr>
      <vt:lpstr>Tested Tools</vt:lpstr>
      <vt:lpstr>ADiMat (best ease of use score)</vt:lpstr>
      <vt:lpstr>Adept (ease of use + speed)</vt:lpstr>
      <vt:lpstr>Adept (ease of use + speed)</vt:lpstr>
      <vt:lpstr>A Cookbook</vt:lpstr>
      <vt:lpstr>Tested Tools</vt:lpstr>
      <vt:lpstr>Adept – sparsity</vt:lpstr>
      <vt:lpstr>Adept – sparsity</vt:lpstr>
      <vt:lpstr>PowerPoint Presentation</vt:lpstr>
      <vt:lpstr>PowerPoint Presentation</vt:lpstr>
      <vt:lpstr>Conclusion – c++ - adept, F# -diffsharp, python –FD, matlab -adimat</vt:lpstr>
    </vt:vector>
  </TitlesOfParts>
  <Company>Microsoft Research LTD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Differentiation</dc:title>
  <dc:creator>Filip Srajer</dc:creator>
  <cp:lastModifiedBy>Filip Srajer</cp:lastModifiedBy>
  <cp:revision>264</cp:revision>
  <dcterms:created xsi:type="dcterms:W3CDTF">2015-07-20T09:46:22Z</dcterms:created>
  <dcterms:modified xsi:type="dcterms:W3CDTF">2015-09-22T14:55:05Z</dcterms:modified>
</cp:coreProperties>
</file>